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70"/>
  </p:notesMasterIdLst>
  <p:sldIdLst>
    <p:sldId id="256" r:id="rId5"/>
    <p:sldId id="627" r:id="rId6"/>
    <p:sldId id="612" r:id="rId7"/>
    <p:sldId id="624" r:id="rId8"/>
    <p:sldId id="613" r:id="rId9"/>
    <p:sldId id="615" r:id="rId10"/>
    <p:sldId id="655" r:id="rId11"/>
    <p:sldId id="621" r:id="rId12"/>
    <p:sldId id="257" r:id="rId13"/>
    <p:sldId id="295" r:id="rId14"/>
    <p:sldId id="296" r:id="rId15"/>
    <p:sldId id="297" r:id="rId16"/>
    <p:sldId id="260" r:id="rId17"/>
    <p:sldId id="298" r:id="rId18"/>
    <p:sldId id="299" r:id="rId19"/>
    <p:sldId id="300" r:id="rId20"/>
    <p:sldId id="301" r:id="rId21"/>
    <p:sldId id="302" r:id="rId22"/>
    <p:sldId id="303" r:id="rId23"/>
    <p:sldId id="304" r:id="rId24"/>
    <p:sldId id="305" r:id="rId25"/>
    <p:sldId id="306" r:id="rId26"/>
    <p:sldId id="307" r:id="rId27"/>
    <p:sldId id="308" r:id="rId28"/>
    <p:sldId id="309" r:id="rId29"/>
    <p:sldId id="310" r:id="rId30"/>
    <p:sldId id="673" r:id="rId31"/>
    <p:sldId id="674" r:id="rId32"/>
    <p:sldId id="675" r:id="rId33"/>
    <p:sldId id="676" r:id="rId34"/>
    <p:sldId id="311" r:id="rId35"/>
    <p:sldId id="312" r:id="rId36"/>
    <p:sldId id="313" r:id="rId37"/>
    <p:sldId id="314" r:id="rId38"/>
    <p:sldId id="315" r:id="rId39"/>
    <p:sldId id="316" r:id="rId40"/>
    <p:sldId id="317" r:id="rId41"/>
    <p:sldId id="318" r:id="rId42"/>
    <p:sldId id="319" r:id="rId43"/>
    <p:sldId id="320" r:id="rId44"/>
    <p:sldId id="321" r:id="rId45"/>
    <p:sldId id="322" r:id="rId46"/>
    <p:sldId id="292" r:id="rId47"/>
    <p:sldId id="323" r:id="rId48"/>
    <p:sldId id="324" r:id="rId49"/>
    <p:sldId id="325" r:id="rId50"/>
    <p:sldId id="291" r:id="rId51"/>
    <p:sldId id="293" r:id="rId52"/>
    <p:sldId id="656" r:id="rId53"/>
    <p:sldId id="657" r:id="rId54"/>
    <p:sldId id="666" r:id="rId55"/>
    <p:sldId id="665" r:id="rId56"/>
    <p:sldId id="658" r:id="rId57"/>
    <p:sldId id="659" r:id="rId58"/>
    <p:sldId id="660" r:id="rId59"/>
    <p:sldId id="661" r:id="rId60"/>
    <p:sldId id="662" r:id="rId61"/>
    <p:sldId id="663" r:id="rId62"/>
    <p:sldId id="667" r:id="rId63"/>
    <p:sldId id="664" r:id="rId64"/>
    <p:sldId id="668" r:id="rId65"/>
    <p:sldId id="670" r:id="rId66"/>
    <p:sldId id="671" r:id="rId67"/>
    <p:sldId id="672" r:id="rId68"/>
    <p:sldId id="294" r:id="rId69"/>
  </p:sldIdLst>
  <p:sldSz cx="24387175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A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35"/>
    <p:restoredTop sz="96327"/>
  </p:normalViewPr>
  <p:slideViewPr>
    <p:cSldViewPr snapToGrid="0" snapToObjects="1">
      <p:cViewPr varScale="1">
        <p:scale>
          <a:sx n="56" d="100"/>
          <a:sy n="56" d="100"/>
        </p:scale>
        <p:origin x="81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tableStyles" Target="tableStyle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notesMaster" Target="notesMasters/notesMaster1.xml"/><Relationship Id="rId75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7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Richards" userId="6afda9a54147f31e" providerId="LiveId" clId="{C8DD4CBC-4D81-4493-A836-AE2569227A11}"/>
    <pc:docChg chg="custSel addSld modSld">
      <pc:chgData name="Michael Richards" userId="6afda9a54147f31e" providerId="LiveId" clId="{C8DD4CBC-4D81-4493-A836-AE2569227A11}" dt="2020-06-24T14:27:00.226" v="1861" actId="27636"/>
      <pc:docMkLst>
        <pc:docMk/>
      </pc:docMkLst>
      <pc:sldChg chg="modSp new mod">
        <pc:chgData name="Michael Richards" userId="6afda9a54147f31e" providerId="LiveId" clId="{C8DD4CBC-4D81-4493-A836-AE2569227A11}" dt="2020-06-24T13:55:09.572" v="192" actId="20577"/>
        <pc:sldMkLst>
          <pc:docMk/>
          <pc:sldMk cId="4015798432" sldId="673"/>
        </pc:sldMkLst>
        <pc:spChg chg="mod">
          <ac:chgData name="Michael Richards" userId="6afda9a54147f31e" providerId="LiveId" clId="{C8DD4CBC-4D81-4493-A836-AE2569227A11}" dt="2020-06-24T13:53:59.588" v="36" actId="20577"/>
          <ac:spMkLst>
            <pc:docMk/>
            <pc:sldMk cId="4015798432" sldId="673"/>
            <ac:spMk id="2" creationId="{67A92706-76FB-4649-A569-063DAF5053DB}"/>
          </ac:spMkLst>
        </pc:spChg>
        <pc:spChg chg="mod">
          <ac:chgData name="Michael Richards" userId="6afda9a54147f31e" providerId="LiveId" clId="{C8DD4CBC-4D81-4493-A836-AE2569227A11}" dt="2020-06-24T13:55:09.572" v="192" actId="20577"/>
          <ac:spMkLst>
            <pc:docMk/>
            <pc:sldMk cId="4015798432" sldId="673"/>
            <ac:spMk id="3" creationId="{25B9F45C-2463-4CFA-B8D1-3A2BE6C3E29E}"/>
          </ac:spMkLst>
        </pc:spChg>
      </pc:sldChg>
      <pc:sldChg chg="modSp new mod">
        <pc:chgData name="Michael Richards" userId="6afda9a54147f31e" providerId="LiveId" clId="{C8DD4CBC-4D81-4493-A836-AE2569227A11}" dt="2020-06-24T14:11:01.100" v="535" actId="20577"/>
        <pc:sldMkLst>
          <pc:docMk/>
          <pc:sldMk cId="3775359469" sldId="674"/>
        </pc:sldMkLst>
        <pc:spChg chg="mod">
          <ac:chgData name="Michael Richards" userId="6afda9a54147f31e" providerId="LiveId" clId="{C8DD4CBC-4D81-4493-A836-AE2569227A11}" dt="2020-06-24T13:57:37.091" v="210" actId="20577"/>
          <ac:spMkLst>
            <pc:docMk/>
            <pc:sldMk cId="3775359469" sldId="674"/>
            <ac:spMk id="2" creationId="{70C7DFE4-5986-4E52-9BDE-CF55995DE0BE}"/>
          </ac:spMkLst>
        </pc:spChg>
        <pc:spChg chg="mod">
          <ac:chgData name="Michael Richards" userId="6afda9a54147f31e" providerId="LiveId" clId="{C8DD4CBC-4D81-4493-A836-AE2569227A11}" dt="2020-06-24T14:11:01.100" v="535" actId="20577"/>
          <ac:spMkLst>
            <pc:docMk/>
            <pc:sldMk cId="3775359469" sldId="674"/>
            <ac:spMk id="3" creationId="{2E58F92C-76D8-4C04-A349-310C54A3354A}"/>
          </ac:spMkLst>
        </pc:spChg>
      </pc:sldChg>
      <pc:sldChg chg="modSp new mod">
        <pc:chgData name="Michael Richards" userId="6afda9a54147f31e" providerId="LiveId" clId="{C8DD4CBC-4D81-4493-A836-AE2569227A11}" dt="2020-06-24T14:21:27.234" v="1143" actId="114"/>
        <pc:sldMkLst>
          <pc:docMk/>
          <pc:sldMk cId="3176209221" sldId="675"/>
        </pc:sldMkLst>
        <pc:spChg chg="mod">
          <ac:chgData name="Michael Richards" userId="6afda9a54147f31e" providerId="LiveId" clId="{C8DD4CBC-4D81-4493-A836-AE2569227A11}" dt="2020-06-24T14:11:41.505" v="568" actId="20577"/>
          <ac:spMkLst>
            <pc:docMk/>
            <pc:sldMk cId="3176209221" sldId="675"/>
            <ac:spMk id="2" creationId="{7BBEFFBB-106E-43F5-BE08-BC9E9F1259C7}"/>
          </ac:spMkLst>
        </pc:spChg>
        <pc:spChg chg="mod">
          <ac:chgData name="Michael Richards" userId="6afda9a54147f31e" providerId="LiveId" clId="{C8DD4CBC-4D81-4493-A836-AE2569227A11}" dt="2020-06-24T14:21:27.234" v="1143" actId="114"/>
          <ac:spMkLst>
            <pc:docMk/>
            <pc:sldMk cId="3176209221" sldId="675"/>
            <ac:spMk id="3" creationId="{F86CA25B-E2F9-4452-A2AE-667C151B3646}"/>
          </ac:spMkLst>
        </pc:spChg>
      </pc:sldChg>
      <pc:sldChg chg="modSp new mod">
        <pc:chgData name="Michael Richards" userId="6afda9a54147f31e" providerId="LiveId" clId="{C8DD4CBC-4D81-4493-A836-AE2569227A11}" dt="2020-06-24T14:27:00.226" v="1861" actId="27636"/>
        <pc:sldMkLst>
          <pc:docMk/>
          <pc:sldMk cId="356869323" sldId="676"/>
        </pc:sldMkLst>
        <pc:spChg chg="mod">
          <ac:chgData name="Michael Richards" userId="6afda9a54147f31e" providerId="LiveId" clId="{C8DD4CBC-4D81-4493-A836-AE2569227A11}" dt="2020-06-24T14:20:31.337" v="1031" actId="20577"/>
          <ac:spMkLst>
            <pc:docMk/>
            <pc:sldMk cId="356869323" sldId="676"/>
            <ac:spMk id="2" creationId="{2181812D-1473-4A57-95DF-3AEC241BB652}"/>
          </ac:spMkLst>
        </pc:spChg>
        <pc:spChg chg="mod">
          <ac:chgData name="Michael Richards" userId="6afda9a54147f31e" providerId="LiveId" clId="{C8DD4CBC-4D81-4493-A836-AE2569227A11}" dt="2020-06-24T14:27:00.226" v="1861" actId="27636"/>
          <ac:spMkLst>
            <pc:docMk/>
            <pc:sldMk cId="356869323" sldId="676"/>
            <ac:spMk id="3" creationId="{77B5F60D-5042-4719-9727-8A1E9C076D41}"/>
          </ac:spMkLst>
        </pc:spChg>
      </pc:sldChg>
    </pc:docChg>
  </pc:docChgLst>
  <pc:docChgLst>
    <pc:chgData name="Michael Richards" userId="6afda9a54147f31e" providerId="LiveId" clId="{D9FFB657-D00D-4FAD-9126-5CCBD662007D}"/>
    <pc:docChg chg="custSel modSld sldOrd">
      <pc:chgData name="Michael Richards" userId="6afda9a54147f31e" providerId="LiveId" clId="{D9FFB657-D00D-4FAD-9126-5CCBD662007D}" dt="2020-05-07T13:25:55.094" v="13"/>
      <pc:docMkLst>
        <pc:docMk/>
      </pc:docMkLst>
      <pc:sldChg chg="ord">
        <pc:chgData name="Michael Richards" userId="6afda9a54147f31e" providerId="LiveId" clId="{D9FFB657-D00D-4FAD-9126-5CCBD662007D}" dt="2020-05-07T13:25:55.094" v="13"/>
        <pc:sldMkLst>
          <pc:docMk/>
          <pc:sldMk cId="903950201" sldId="257"/>
        </pc:sldMkLst>
      </pc:sldChg>
      <pc:sldChg chg="modSp">
        <pc:chgData name="Michael Richards" userId="6afda9a54147f31e" providerId="LiveId" clId="{D9FFB657-D00D-4FAD-9126-5CCBD662007D}" dt="2020-05-07T13:25:21.687" v="2" actId="403"/>
        <pc:sldMkLst>
          <pc:docMk/>
          <pc:sldMk cId="2848791334" sldId="657"/>
        </pc:sldMkLst>
        <pc:spChg chg="mod">
          <ac:chgData name="Michael Richards" userId="6afda9a54147f31e" providerId="LiveId" clId="{D9FFB657-D00D-4FAD-9126-5CCBD662007D}" dt="2020-05-07T13:25:21.687" v="2" actId="403"/>
          <ac:spMkLst>
            <pc:docMk/>
            <pc:sldMk cId="2848791334" sldId="657"/>
            <ac:spMk id="10" creationId="{E0627442-36C9-43AF-B3B0-6B3CEE2967DE}"/>
          </ac:spMkLst>
        </pc:spChg>
      </pc:sldChg>
      <pc:sldChg chg="modSp">
        <pc:chgData name="Michael Richards" userId="6afda9a54147f31e" providerId="LiveId" clId="{D9FFB657-D00D-4FAD-9126-5CCBD662007D}" dt="2020-05-07T13:25:39.867" v="11" actId="20577"/>
        <pc:sldMkLst>
          <pc:docMk/>
          <pc:sldMk cId="1257378684" sldId="666"/>
        </pc:sldMkLst>
        <pc:spChg chg="mod">
          <ac:chgData name="Michael Richards" userId="6afda9a54147f31e" providerId="LiveId" clId="{D9FFB657-D00D-4FAD-9126-5CCBD662007D}" dt="2020-05-07T13:25:39.867" v="11" actId="20577"/>
          <ac:spMkLst>
            <pc:docMk/>
            <pc:sldMk cId="1257378684" sldId="666"/>
            <ac:spMk id="10" creationId="{E0627442-36C9-43AF-B3B0-6B3CEE2967DE}"/>
          </ac:spMkLst>
        </pc:spChg>
      </pc:sldChg>
    </pc:docChg>
  </pc:docChgLst>
  <pc:docChgLst>
    <pc:chgData name="Michael Richards" userId="6afda9a54147f31e" providerId="LiveId" clId="{D218084E-2C67-4C8F-8762-C3A80B1D6D36}"/>
    <pc:docChg chg="custSel addSld delSld modSld">
      <pc:chgData name="Michael Richards" userId="6afda9a54147f31e" providerId="LiveId" clId="{D218084E-2C67-4C8F-8762-C3A80B1D6D36}" dt="2020-05-07T11:20:28.621" v="215" actId="5793"/>
      <pc:docMkLst>
        <pc:docMk/>
      </pc:docMkLst>
      <pc:sldChg chg="addSp modSp">
        <pc:chgData name="Michael Richards" userId="6afda9a54147f31e" providerId="LiveId" clId="{D218084E-2C67-4C8F-8762-C3A80B1D6D36}" dt="2020-05-07T10:57:19.452" v="36" actId="13822"/>
        <pc:sldMkLst>
          <pc:docMk/>
          <pc:sldMk cId="2724754708" sldId="297"/>
        </pc:sldMkLst>
        <pc:spChg chg="add mod">
          <ac:chgData name="Michael Richards" userId="6afda9a54147f31e" providerId="LiveId" clId="{D218084E-2C67-4C8F-8762-C3A80B1D6D36}" dt="2020-05-07T10:57:19.452" v="36" actId="13822"/>
          <ac:spMkLst>
            <pc:docMk/>
            <pc:sldMk cId="2724754708" sldId="297"/>
            <ac:spMk id="7" creationId="{4FFB2694-B71F-49DA-80BA-BD963C8EC028}"/>
          </ac:spMkLst>
        </pc:spChg>
      </pc:sldChg>
      <pc:sldChg chg="addSp modSp">
        <pc:chgData name="Michael Richards" userId="6afda9a54147f31e" providerId="LiveId" clId="{D218084E-2C67-4C8F-8762-C3A80B1D6D36}" dt="2020-05-07T10:57:54.135" v="42" actId="20577"/>
        <pc:sldMkLst>
          <pc:docMk/>
          <pc:sldMk cId="1161331341" sldId="302"/>
        </pc:sldMkLst>
        <pc:spChg chg="add mod">
          <ac:chgData name="Michael Richards" userId="6afda9a54147f31e" providerId="LiveId" clId="{D218084E-2C67-4C8F-8762-C3A80B1D6D36}" dt="2020-05-07T10:57:54.135" v="42" actId="20577"/>
          <ac:spMkLst>
            <pc:docMk/>
            <pc:sldMk cId="1161331341" sldId="302"/>
            <ac:spMk id="25" creationId="{979BC5A6-78DB-43B3-A2DD-00F75B6EC901}"/>
          </ac:spMkLst>
        </pc:spChg>
      </pc:sldChg>
      <pc:sldChg chg="addSp modSp">
        <pc:chgData name="Michael Richards" userId="6afda9a54147f31e" providerId="LiveId" clId="{D218084E-2C67-4C8F-8762-C3A80B1D6D36}" dt="2020-05-07T11:00:19.935" v="58" actId="20577"/>
        <pc:sldMkLst>
          <pc:docMk/>
          <pc:sldMk cId="291347307" sldId="304"/>
        </pc:sldMkLst>
        <pc:spChg chg="add mod">
          <ac:chgData name="Michael Richards" userId="6afda9a54147f31e" providerId="LiveId" clId="{D218084E-2C67-4C8F-8762-C3A80B1D6D36}" dt="2020-05-07T11:00:19.935" v="58" actId="20577"/>
          <ac:spMkLst>
            <pc:docMk/>
            <pc:sldMk cId="291347307" sldId="304"/>
            <ac:spMk id="8" creationId="{30B051D1-5209-496C-9EE4-9F407D528703}"/>
          </ac:spMkLst>
        </pc:spChg>
      </pc:sldChg>
      <pc:sldChg chg="addSp delSp modSp">
        <pc:chgData name="Michael Richards" userId="6afda9a54147f31e" providerId="LiveId" clId="{D218084E-2C67-4C8F-8762-C3A80B1D6D36}" dt="2020-05-07T11:01:39.392" v="71" actId="403"/>
        <pc:sldMkLst>
          <pc:docMk/>
          <pc:sldMk cId="297714529" sldId="312"/>
        </pc:sldMkLst>
        <pc:spChg chg="add mod">
          <ac:chgData name="Michael Richards" userId="6afda9a54147f31e" providerId="LiveId" clId="{D218084E-2C67-4C8F-8762-C3A80B1D6D36}" dt="2020-05-07T11:01:39.392" v="71" actId="403"/>
          <ac:spMkLst>
            <pc:docMk/>
            <pc:sldMk cId="297714529" sldId="312"/>
            <ac:spMk id="15" creationId="{DF5DE4EB-7532-46F4-B8D1-BF7D338D7F68}"/>
          </ac:spMkLst>
        </pc:spChg>
        <pc:spChg chg="add del">
          <ac:chgData name="Michael Richards" userId="6afda9a54147f31e" providerId="LiveId" clId="{D218084E-2C67-4C8F-8762-C3A80B1D6D36}" dt="2020-05-07T11:01:00.669" v="66"/>
          <ac:spMkLst>
            <pc:docMk/>
            <pc:sldMk cId="297714529" sldId="312"/>
            <ac:spMk id="16" creationId="{9A312259-E83C-4C6C-BE2C-FDF67DC4F4C3}"/>
          </ac:spMkLst>
        </pc:spChg>
      </pc:sldChg>
      <pc:sldChg chg="addSp modSp">
        <pc:chgData name="Michael Richards" userId="6afda9a54147f31e" providerId="LiveId" clId="{D218084E-2C67-4C8F-8762-C3A80B1D6D36}" dt="2020-05-07T11:10:37.788" v="82" actId="20577"/>
        <pc:sldMkLst>
          <pc:docMk/>
          <pc:sldMk cId="1981424965" sldId="314"/>
        </pc:sldMkLst>
        <pc:spChg chg="add mod">
          <ac:chgData name="Michael Richards" userId="6afda9a54147f31e" providerId="LiveId" clId="{D218084E-2C67-4C8F-8762-C3A80B1D6D36}" dt="2020-05-07T11:10:37.788" v="82" actId="20577"/>
          <ac:spMkLst>
            <pc:docMk/>
            <pc:sldMk cId="1981424965" sldId="314"/>
            <ac:spMk id="10" creationId="{0983DE81-549C-4B7C-91ED-D4C6F1F859DC}"/>
          </ac:spMkLst>
        </pc:spChg>
      </pc:sldChg>
      <pc:sldChg chg="addSp modSp">
        <pc:chgData name="Michael Richards" userId="6afda9a54147f31e" providerId="LiveId" clId="{D218084E-2C67-4C8F-8762-C3A80B1D6D36}" dt="2020-05-07T11:12:39.146" v="107" actId="20577"/>
        <pc:sldMkLst>
          <pc:docMk/>
          <pc:sldMk cId="756335897" sldId="322"/>
        </pc:sldMkLst>
        <pc:spChg chg="add mod">
          <ac:chgData name="Michael Richards" userId="6afda9a54147f31e" providerId="LiveId" clId="{D218084E-2C67-4C8F-8762-C3A80B1D6D36}" dt="2020-05-07T11:12:39.146" v="107" actId="20577"/>
          <ac:spMkLst>
            <pc:docMk/>
            <pc:sldMk cId="756335897" sldId="322"/>
            <ac:spMk id="18" creationId="{F210A78E-F94D-4372-93F7-AB14B7C3D1A5}"/>
          </ac:spMkLst>
        </pc:spChg>
      </pc:sldChg>
      <pc:sldChg chg="addSp modSp">
        <pc:chgData name="Michael Richards" userId="6afda9a54147f31e" providerId="LiveId" clId="{D218084E-2C67-4C8F-8762-C3A80B1D6D36}" dt="2020-05-07T11:13:47.684" v="115" actId="20577"/>
        <pc:sldMkLst>
          <pc:docMk/>
          <pc:sldMk cId="3237968655" sldId="663"/>
        </pc:sldMkLst>
        <pc:spChg chg="add mod">
          <ac:chgData name="Michael Richards" userId="6afda9a54147f31e" providerId="LiveId" clId="{D218084E-2C67-4C8F-8762-C3A80B1D6D36}" dt="2020-05-07T11:13:47.684" v="115" actId="20577"/>
          <ac:spMkLst>
            <pc:docMk/>
            <pc:sldMk cId="3237968655" sldId="663"/>
            <ac:spMk id="34" creationId="{9FB57B79-7132-408F-86DD-754A935A5229}"/>
          </ac:spMkLst>
        </pc:spChg>
      </pc:sldChg>
      <pc:sldChg chg="addSp modSp">
        <pc:chgData name="Michael Richards" userId="6afda9a54147f31e" providerId="LiveId" clId="{D218084E-2C67-4C8F-8762-C3A80B1D6D36}" dt="2020-05-07T11:16:58.339" v="160" actId="20577"/>
        <pc:sldMkLst>
          <pc:docMk/>
          <pc:sldMk cId="1834570182" sldId="664"/>
        </pc:sldMkLst>
        <pc:spChg chg="mod">
          <ac:chgData name="Michael Richards" userId="6afda9a54147f31e" providerId="LiveId" clId="{D218084E-2C67-4C8F-8762-C3A80B1D6D36}" dt="2020-05-07T11:16:58.339" v="160" actId="20577"/>
          <ac:spMkLst>
            <pc:docMk/>
            <pc:sldMk cId="1834570182" sldId="664"/>
            <ac:spMk id="2" creationId="{CB93C561-940E-4E7A-89B4-3ECCFDD2A7D0}"/>
          </ac:spMkLst>
        </pc:spChg>
        <pc:spChg chg="add mod">
          <ac:chgData name="Michael Richards" userId="6afda9a54147f31e" providerId="LiveId" clId="{D218084E-2C67-4C8F-8762-C3A80B1D6D36}" dt="2020-05-07T11:15:45.510" v="151" actId="20577"/>
          <ac:spMkLst>
            <pc:docMk/>
            <pc:sldMk cId="1834570182" sldId="664"/>
            <ac:spMk id="26" creationId="{124E74FA-ED82-4CEE-8457-4CBFAB1260FA}"/>
          </ac:spMkLst>
        </pc:spChg>
      </pc:sldChg>
      <pc:sldChg chg="addSp modSp">
        <pc:chgData name="Michael Richards" userId="6afda9a54147f31e" providerId="LiveId" clId="{D218084E-2C67-4C8F-8762-C3A80B1D6D36}" dt="2020-05-07T11:13:26.739" v="109" actId="14100"/>
        <pc:sldMkLst>
          <pc:docMk/>
          <pc:sldMk cId="3089579584" sldId="665"/>
        </pc:sldMkLst>
        <pc:spChg chg="add mod">
          <ac:chgData name="Michael Richards" userId="6afda9a54147f31e" providerId="LiveId" clId="{D218084E-2C67-4C8F-8762-C3A80B1D6D36}" dt="2020-05-07T11:13:26.739" v="109" actId="14100"/>
          <ac:spMkLst>
            <pc:docMk/>
            <pc:sldMk cId="3089579584" sldId="665"/>
            <ac:spMk id="12" creationId="{783FC542-E08C-4AE8-8804-9344F472C169}"/>
          </ac:spMkLst>
        </pc:spChg>
      </pc:sldChg>
      <pc:sldChg chg="modSp">
        <pc:chgData name="Michael Richards" userId="6afda9a54147f31e" providerId="LiveId" clId="{D218084E-2C67-4C8F-8762-C3A80B1D6D36}" dt="2020-05-07T11:17:03.695" v="167" actId="20577"/>
        <pc:sldMkLst>
          <pc:docMk/>
          <pc:sldMk cId="2237984798" sldId="668"/>
        </pc:sldMkLst>
        <pc:spChg chg="mod">
          <ac:chgData name="Michael Richards" userId="6afda9a54147f31e" providerId="LiveId" clId="{D218084E-2C67-4C8F-8762-C3A80B1D6D36}" dt="2020-05-07T11:17:03.695" v="167" actId="20577"/>
          <ac:spMkLst>
            <pc:docMk/>
            <pc:sldMk cId="2237984798" sldId="668"/>
            <ac:spMk id="2" creationId="{CB93C561-940E-4E7A-89B4-3ECCFDD2A7D0}"/>
          </ac:spMkLst>
        </pc:spChg>
      </pc:sldChg>
      <pc:sldChg chg="del">
        <pc:chgData name="Michael Richards" userId="6afda9a54147f31e" providerId="LiveId" clId="{D218084E-2C67-4C8F-8762-C3A80B1D6D36}" dt="2020-05-07T11:20:20.221" v="203" actId="47"/>
        <pc:sldMkLst>
          <pc:docMk/>
          <pc:sldMk cId="1765195235" sldId="669"/>
        </pc:sldMkLst>
      </pc:sldChg>
      <pc:sldChg chg="addSp modSp add">
        <pc:chgData name="Michael Richards" userId="6afda9a54147f31e" providerId="LiveId" clId="{D218084E-2C67-4C8F-8762-C3A80B1D6D36}" dt="2020-05-07T11:19:53.381" v="201"/>
        <pc:sldMkLst>
          <pc:docMk/>
          <pc:sldMk cId="1205139855" sldId="670"/>
        </pc:sldMkLst>
        <pc:spChg chg="mod">
          <ac:chgData name="Michael Richards" userId="6afda9a54147f31e" providerId="LiveId" clId="{D218084E-2C67-4C8F-8762-C3A80B1D6D36}" dt="2020-05-07T11:17:10.781" v="174" actId="20577"/>
          <ac:spMkLst>
            <pc:docMk/>
            <pc:sldMk cId="1205139855" sldId="670"/>
            <ac:spMk id="2" creationId="{CB93C561-940E-4E7A-89B4-3ECCFDD2A7D0}"/>
          </ac:spMkLst>
        </pc:spChg>
        <pc:spChg chg="mod">
          <ac:chgData name="Michael Richards" userId="6afda9a54147f31e" providerId="LiveId" clId="{D218084E-2C67-4C8F-8762-C3A80B1D6D36}" dt="2020-05-07T11:16:47.854" v="153" actId="14100"/>
          <ac:spMkLst>
            <pc:docMk/>
            <pc:sldMk cId="1205139855" sldId="670"/>
            <ac:spMk id="5" creationId="{6607F939-0F06-46C3-90DF-F66219AF0535}"/>
          </ac:spMkLst>
        </pc:spChg>
        <pc:spChg chg="mod">
          <ac:chgData name="Michael Richards" userId="6afda9a54147f31e" providerId="LiveId" clId="{D218084E-2C67-4C8F-8762-C3A80B1D6D36}" dt="2020-05-07T11:17:22.033" v="175" actId="1076"/>
          <ac:spMkLst>
            <pc:docMk/>
            <pc:sldMk cId="1205139855" sldId="670"/>
            <ac:spMk id="7" creationId="{5F2BD4EC-B415-466D-8E8A-3F9128767FC8}"/>
          </ac:spMkLst>
        </pc:spChg>
        <pc:spChg chg="add mod">
          <ac:chgData name="Michael Richards" userId="6afda9a54147f31e" providerId="LiveId" clId="{D218084E-2C67-4C8F-8762-C3A80B1D6D36}" dt="2020-05-07T11:17:52.778" v="189" actId="20577"/>
          <ac:spMkLst>
            <pc:docMk/>
            <pc:sldMk cId="1205139855" sldId="670"/>
            <ac:spMk id="8" creationId="{8FCB459E-4259-4964-AC14-9EB335ACFD0B}"/>
          </ac:spMkLst>
        </pc:spChg>
        <pc:spChg chg="add mod">
          <ac:chgData name="Michael Richards" userId="6afda9a54147f31e" providerId="LiveId" clId="{D218084E-2C67-4C8F-8762-C3A80B1D6D36}" dt="2020-05-07T11:19:53.381" v="201"/>
          <ac:spMkLst>
            <pc:docMk/>
            <pc:sldMk cId="1205139855" sldId="670"/>
            <ac:spMk id="9" creationId="{C3EAC5D7-DF25-4F91-BEB1-865F0382983A}"/>
          </ac:spMkLst>
        </pc:spChg>
        <pc:spChg chg="mod">
          <ac:chgData name="Michael Richards" userId="6afda9a54147f31e" providerId="LiveId" clId="{D218084E-2C67-4C8F-8762-C3A80B1D6D36}" dt="2020-05-07T11:17:22.033" v="175" actId="1076"/>
          <ac:spMkLst>
            <pc:docMk/>
            <pc:sldMk cId="1205139855" sldId="670"/>
            <ac:spMk id="12" creationId="{F636E7F9-A7E3-42E5-8171-2A32683F396D}"/>
          </ac:spMkLst>
        </pc:spChg>
      </pc:sldChg>
      <pc:sldChg chg="addSp modSp add">
        <pc:chgData name="Michael Richards" userId="6afda9a54147f31e" providerId="LiveId" clId="{D218084E-2C67-4C8F-8762-C3A80B1D6D36}" dt="2020-05-07T11:18:18.889" v="193" actId="14100"/>
        <pc:sldMkLst>
          <pc:docMk/>
          <pc:sldMk cId="1226822324" sldId="671"/>
        </pc:sldMkLst>
        <pc:spChg chg="add mod">
          <ac:chgData name="Michael Richards" userId="6afda9a54147f31e" providerId="LiveId" clId="{D218084E-2C67-4C8F-8762-C3A80B1D6D36}" dt="2020-05-07T11:18:18.889" v="193" actId="14100"/>
          <ac:spMkLst>
            <pc:docMk/>
            <pc:sldMk cId="1226822324" sldId="671"/>
            <ac:spMk id="9" creationId="{C4E4F8E3-28EC-4B65-9B42-CD95B4488417}"/>
          </ac:spMkLst>
        </pc:spChg>
      </pc:sldChg>
      <pc:sldChg chg="modSp add">
        <pc:chgData name="Michael Richards" userId="6afda9a54147f31e" providerId="LiveId" clId="{D218084E-2C67-4C8F-8762-C3A80B1D6D36}" dt="2020-05-07T11:20:28.621" v="215" actId="5793"/>
        <pc:sldMkLst>
          <pc:docMk/>
          <pc:sldMk cId="884449875" sldId="672"/>
        </pc:sldMkLst>
        <pc:spChg chg="mod">
          <ac:chgData name="Michael Richards" userId="6afda9a54147f31e" providerId="LiveId" clId="{D218084E-2C67-4C8F-8762-C3A80B1D6D36}" dt="2020-05-07T11:20:28.621" v="215" actId="5793"/>
          <ac:spMkLst>
            <pc:docMk/>
            <pc:sldMk cId="884449875" sldId="672"/>
            <ac:spMk id="2" creationId="{CB93C561-940E-4E7A-89B4-3ECCFDD2A7D0}"/>
          </ac:spMkLst>
        </pc:spChg>
      </pc:sldChg>
    </pc:docChg>
  </pc:docChgLst>
</pc:chgInfo>
</file>

<file path=ppt/media/image1.png>
</file>

<file path=ppt/media/image10.svg>
</file>

<file path=ppt/media/image11.png>
</file>

<file path=ppt/media/image12.svg>
</file>

<file path=ppt/media/image13.jpg>
</file>

<file path=ppt/media/image14.png>
</file>

<file path=ppt/media/image2.svg>
</file>

<file path=ppt/media/image3.png>
</file>

<file path=ppt/media/image4.png>
</file>

<file path=ppt/media/image5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3C7158-3EDA-D449-8D0F-DA0A67645948}" type="datetimeFigureOut">
              <a:rPr lang="en-US" smtClean="0"/>
              <a:t>6/24/2020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E28C9E-AFDC-3345-9ED4-F0F60104F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97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212E7D8-EF21-2543-93D3-E52749CD1EC8}"/>
              </a:ext>
            </a:extLst>
          </p:cNvPr>
          <p:cNvSpPr/>
          <p:nvPr userDrawn="1"/>
        </p:nvSpPr>
        <p:spPr>
          <a:xfrm>
            <a:off x="861219" y="3595738"/>
            <a:ext cx="25129908" cy="8531688"/>
          </a:xfrm>
          <a:prstGeom prst="roundRect">
            <a:avLst>
              <a:gd name="adj" fmla="val 6683"/>
            </a:avLst>
          </a:prstGeom>
          <a:solidFill>
            <a:srgbClr val="005A83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</p:spPr>
        <p:txBody>
          <a:bodyPr anchor="b"/>
          <a:lstStyle>
            <a:lvl1pPr algn="l">
              <a:defRPr sz="12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95847" y="9308787"/>
            <a:ext cx="14344253" cy="2310326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DE0A9A71-07CD-1F41-BF33-CF2369394E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95847" y="1224115"/>
            <a:ext cx="6612396" cy="1755673"/>
          </a:xfrm>
          <a:prstGeom prst="rect">
            <a:avLst/>
          </a:prstGeom>
        </p:spPr>
      </p:pic>
      <p:pic>
        <p:nvPicPr>
          <p:cNvPr id="12" name="Picture 11" descr="A picture containing cable, necklace, knot&#10;&#10;Description automatically generated">
            <a:extLst>
              <a:ext uri="{FF2B5EF4-FFF2-40B4-BE49-F238E27FC236}">
                <a16:creationId xmlns:a16="http://schemas.microsoft.com/office/drawing/2014/main" id="{460C1D56-F2C1-7740-9150-DF25E2A37B5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8000"/>
          </a:blip>
          <a:stretch>
            <a:fillRect/>
          </a:stretch>
        </p:blipFill>
        <p:spPr>
          <a:xfrm rot="16501011">
            <a:off x="19097665" y="7495832"/>
            <a:ext cx="5031755" cy="5031755"/>
          </a:xfrm>
          <a:prstGeom prst="rect">
            <a:avLst/>
          </a:prstGeom>
          <a:ln w="57150">
            <a:noFill/>
          </a:ln>
        </p:spPr>
      </p:pic>
      <p:pic>
        <p:nvPicPr>
          <p:cNvPr id="13" name="Picture 12" descr="A picture containing cable, necklace, knot&#10;&#10;Description automatically generated">
            <a:extLst>
              <a:ext uri="{FF2B5EF4-FFF2-40B4-BE49-F238E27FC236}">
                <a16:creationId xmlns:a16="http://schemas.microsoft.com/office/drawing/2014/main" id="{18835418-AAB3-834D-87EB-0B74B7432883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8000"/>
          </a:blip>
          <a:stretch>
            <a:fillRect/>
          </a:stretch>
        </p:blipFill>
        <p:spPr>
          <a:xfrm rot="16501011">
            <a:off x="12290465" y="2043298"/>
            <a:ext cx="5031755" cy="5031755"/>
          </a:xfrm>
          <a:prstGeom prst="rect">
            <a:avLst/>
          </a:prstGeom>
          <a:ln w="57150">
            <a:noFill/>
          </a:ln>
        </p:spPr>
      </p:pic>
      <p:pic>
        <p:nvPicPr>
          <p:cNvPr id="14" name="Picture 13" descr="A picture containing cable, necklace, knot&#10;&#10;Description automatically generated">
            <a:extLst>
              <a:ext uri="{FF2B5EF4-FFF2-40B4-BE49-F238E27FC236}">
                <a16:creationId xmlns:a16="http://schemas.microsoft.com/office/drawing/2014/main" id="{B521E106-8648-8741-A7AD-70A8F3AE0BB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8000"/>
          </a:blip>
          <a:stretch>
            <a:fillRect/>
          </a:stretch>
        </p:blipFill>
        <p:spPr>
          <a:xfrm rot="16501011">
            <a:off x="21790063" y="5444756"/>
            <a:ext cx="3699541" cy="3699541"/>
          </a:xfrm>
          <a:prstGeom prst="rect">
            <a:avLst/>
          </a:prstGeom>
          <a:ln w="57150">
            <a:noFill/>
          </a:ln>
        </p:spPr>
      </p:pic>
    </p:spTree>
    <p:extLst>
      <p:ext uri="{BB962C8B-B14F-4D97-AF65-F5344CB8AC3E}">
        <p14:creationId xmlns:p14="http://schemas.microsoft.com/office/powerpoint/2010/main" val="1751848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78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light&#10;&#10;Description automatically generated">
            <a:extLst>
              <a:ext uri="{FF2B5EF4-FFF2-40B4-BE49-F238E27FC236}">
                <a16:creationId xmlns:a16="http://schemas.microsoft.com/office/drawing/2014/main" id="{CB14EC90-E499-7F40-A81C-63D0DD2592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212E7D8-EF21-2543-93D3-E52749CD1EC8}"/>
              </a:ext>
            </a:extLst>
          </p:cNvPr>
          <p:cNvSpPr/>
          <p:nvPr userDrawn="1"/>
        </p:nvSpPr>
        <p:spPr>
          <a:xfrm>
            <a:off x="861219" y="3595738"/>
            <a:ext cx="25129908" cy="8531688"/>
          </a:xfrm>
          <a:prstGeom prst="roundRect">
            <a:avLst>
              <a:gd name="adj" fmla="val 6683"/>
            </a:avLst>
          </a:prstGeom>
          <a:solidFill>
            <a:srgbClr val="005A83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</p:spPr>
        <p:txBody>
          <a:bodyPr anchor="b"/>
          <a:lstStyle>
            <a:lvl1pPr algn="l">
              <a:defRPr sz="12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95847" y="9308787"/>
            <a:ext cx="14344253" cy="2310326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DE0A9A71-07CD-1F41-BF33-CF2369394EC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95847" y="1224115"/>
            <a:ext cx="6612396" cy="1755673"/>
          </a:xfrm>
          <a:prstGeom prst="rect">
            <a:avLst/>
          </a:prstGeom>
        </p:spPr>
      </p:pic>
      <p:pic>
        <p:nvPicPr>
          <p:cNvPr id="12" name="Picture 11" descr="A picture containing cable, necklace, knot&#10;&#10;Description automatically generated">
            <a:extLst>
              <a:ext uri="{FF2B5EF4-FFF2-40B4-BE49-F238E27FC236}">
                <a16:creationId xmlns:a16="http://schemas.microsoft.com/office/drawing/2014/main" id="{460C1D56-F2C1-7740-9150-DF25E2A37B5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28000"/>
          </a:blip>
          <a:stretch>
            <a:fillRect/>
          </a:stretch>
        </p:blipFill>
        <p:spPr>
          <a:xfrm rot="16501011">
            <a:off x="19097665" y="7495832"/>
            <a:ext cx="5031755" cy="5031755"/>
          </a:xfrm>
          <a:prstGeom prst="rect">
            <a:avLst/>
          </a:prstGeom>
          <a:ln w="57150">
            <a:noFill/>
          </a:ln>
        </p:spPr>
      </p:pic>
      <p:pic>
        <p:nvPicPr>
          <p:cNvPr id="13" name="Picture 12" descr="A picture containing cable, necklace, knot&#10;&#10;Description automatically generated">
            <a:extLst>
              <a:ext uri="{FF2B5EF4-FFF2-40B4-BE49-F238E27FC236}">
                <a16:creationId xmlns:a16="http://schemas.microsoft.com/office/drawing/2014/main" id="{18835418-AAB3-834D-87EB-0B74B743288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28000"/>
          </a:blip>
          <a:stretch>
            <a:fillRect/>
          </a:stretch>
        </p:blipFill>
        <p:spPr>
          <a:xfrm rot="16501011">
            <a:off x="12290465" y="2043298"/>
            <a:ext cx="5031755" cy="5031755"/>
          </a:xfrm>
          <a:prstGeom prst="rect">
            <a:avLst/>
          </a:prstGeom>
          <a:ln w="57150">
            <a:noFill/>
          </a:ln>
        </p:spPr>
      </p:pic>
      <p:pic>
        <p:nvPicPr>
          <p:cNvPr id="14" name="Picture 13" descr="A picture containing cable, necklace, knot&#10;&#10;Description automatically generated">
            <a:extLst>
              <a:ext uri="{FF2B5EF4-FFF2-40B4-BE49-F238E27FC236}">
                <a16:creationId xmlns:a16="http://schemas.microsoft.com/office/drawing/2014/main" id="{B521E106-8648-8741-A7AD-70A8F3AE0BB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28000"/>
          </a:blip>
          <a:stretch>
            <a:fillRect/>
          </a:stretch>
        </p:blipFill>
        <p:spPr>
          <a:xfrm rot="16501011">
            <a:off x="21790063" y="5444756"/>
            <a:ext cx="3699541" cy="3699541"/>
          </a:xfrm>
          <a:prstGeom prst="rect">
            <a:avLst/>
          </a:prstGeom>
          <a:ln w="57150">
            <a:noFill/>
          </a:ln>
        </p:spPr>
      </p:pic>
    </p:spTree>
    <p:extLst>
      <p:ext uri="{BB962C8B-B14F-4D97-AF65-F5344CB8AC3E}">
        <p14:creationId xmlns:p14="http://schemas.microsoft.com/office/powerpoint/2010/main" val="2047265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372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62D33483-5DC1-4919-B94C-777794C8A7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202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3419477"/>
            <a:ext cx="21033938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340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B51FDB6C-806C-4135-BCBC-52AC466F48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3419477"/>
            <a:ext cx="21033938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09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618" y="3651250"/>
            <a:ext cx="10364549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6008" y="3651250"/>
            <a:ext cx="10364549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224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795" y="730251"/>
            <a:ext cx="21033938" cy="26511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796" y="3362326"/>
            <a:ext cx="1031691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796" y="5010150"/>
            <a:ext cx="10316917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6007" y="3362326"/>
            <a:ext cx="1036772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6007" y="5010150"/>
            <a:ext cx="10367726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979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441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rgbClr val="005A8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rgbClr val="005A83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759802E9-285F-8F43-B76C-6EF8FC067CAC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676618" y="12727286"/>
            <a:ext cx="2317605" cy="615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411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62" r:id="rId3"/>
    <p:sldLayoutId id="2147483668" r:id="rId4"/>
    <p:sldLayoutId id="2147483663" r:id="rId5"/>
    <p:sldLayoutId id="2147483669" r:id="rId6"/>
    <p:sldLayoutId id="2147483664" r:id="rId7"/>
    <p:sldLayoutId id="2147483665" r:id="rId8"/>
    <p:sldLayoutId id="2147483666" r:id="rId9"/>
    <p:sldLayoutId id="2147483667" r:id="rId10"/>
  </p:sldLayoutIdLst>
  <p:hf hdr="0" ftr="0" dt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b="1" kern="1200">
          <a:solidFill>
            <a:srgbClr val="005A83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ojaloop.io/documentation" TargetMode="External"/><Relationship Id="rId2" Type="http://schemas.openxmlformats.org/officeDocument/2006/relationships/hyperlink" Target="mojaloop.io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github.com/mojaloop/mojaloop-specification" TargetMode="Externa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Drinks_stall_in_a_coffee_shop_in_Singapore_-_20131030.jpg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creativecommons.org/licenses/by-sa/3.0/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Drinks_stall_in_a_coffee_shop_in_Singapore_-_20131030.jpg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creativecommons.org/licenses/by-sa/3.0/" TargetMode="Externa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slide" Target="slide20.xml"/><Relationship Id="rId1" Type="http://schemas.openxmlformats.org/officeDocument/2006/relationships/slideLayout" Target="../slideLayouts/slideLayout9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40810-B6E3-4C06-B09B-E1309832EF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Anatomy of a </a:t>
            </a:r>
            <a:r>
              <a:rPr lang="en-GB" dirty="0" err="1"/>
              <a:t>Mojaloop</a:t>
            </a:r>
            <a:r>
              <a:rPr lang="en-GB" dirty="0"/>
              <a:t> Transfer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463BB3-23CF-47A1-9FD6-4CFBEBE3D7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5999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31ADF-010C-40C8-9907-5FEAC2A5D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three stages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132C3-E3EB-4766-BA8A-02C30E62C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>
              <a:lnSpc>
                <a:spcPct val="120000"/>
              </a:lnSpc>
            </a:pPr>
            <a:r>
              <a:rPr lang="en-GB" dirty="0"/>
              <a:t>In the </a:t>
            </a:r>
            <a:r>
              <a:rPr lang="en-GB" i="1" dirty="0"/>
              <a:t>discovery</a:t>
            </a:r>
            <a:r>
              <a:rPr lang="en-GB" dirty="0"/>
              <a:t> phase:</a:t>
            </a:r>
          </a:p>
          <a:p>
            <a:pPr lvl="1">
              <a:lnSpc>
                <a:spcPct val="120000"/>
              </a:lnSpc>
            </a:pPr>
            <a:r>
              <a:rPr lang="en-GB" dirty="0"/>
              <a:t>The payer’s DFSP identifies the owner of the identifier to which the payer wants to transfer funds;</a:t>
            </a:r>
          </a:p>
          <a:p>
            <a:pPr lvl="1">
              <a:lnSpc>
                <a:spcPct val="120000"/>
              </a:lnSpc>
            </a:pPr>
            <a:r>
              <a:rPr lang="en-GB" dirty="0"/>
              <a:t>The payee’s DFSP provides information that the payer can use to check that they are sending to the account intended.</a:t>
            </a:r>
          </a:p>
          <a:p>
            <a:pPr>
              <a:lnSpc>
                <a:spcPct val="120000"/>
              </a:lnSpc>
            </a:pPr>
            <a:r>
              <a:rPr lang="en-GB" dirty="0"/>
              <a:t>In the </a:t>
            </a:r>
            <a:r>
              <a:rPr lang="en-GB" i="1" dirty="0"/>
              <a:t>agreement</a:t>
            </a:r>
            <a:r>
              <a:rPr lang="en-GB" dirty="0"/>
              <a:t> phase:</a:t>
            </a:r>
          </a:p>
          <a:p>
            <a:pPr lvl="1">
              <a:lnSpc>
                <a:spcPct val="120000"/>
              </a:lnSpc>
            </a:pPr>
            <a:r>
              <a:rPr lang="en-GB" dirty="0"/>
              <a:t>The payer’s DFSP exposes the details of the proposed transaction</a:t>
            </a:r>
          </a:p>
          <a:p>
            <a:pPr lvl="1">
              <a:lnSpc>
                <a:spcPct val="120000"/>
              </a:lnSpc>
            </a:pPr>
            <a:r>
              <a:rPr lang="en-GB" dirty="0"/>
              <a:t>The payee’s DFSP confirms that the payee’s account can receive the proposed transfer</a:t>
            </a:r>
          </a:p>
          <a:p>
            <a:pPr lvl="1">
              <a:lnSpc>
                <a:spcPct val="120000"/>
              </a:lnSpc>
            </a:pPr>
            <a:r>
              <a:rPr lang="en-GB" dirty="0"/>
              <a:t>The payee’s DFSP defines the terms under which the transfer will be accepted</a:t>
            </a:r>
          </a:p>
          <a:p>
            <a:pPr lvl="1">
              <a:lnSpc>
                <a:spcPct val="120000"/>
              </a:lnSpc>
            </a:pPr>
            <a:r>
              <a:rPr lang="en-GB" dirty="0"/>
              <a:t>The payee’s DFSP puts a cryptographic lock and an expiry date on the transfer terms</a:t>
            </a:r>
          </a:p>
          <a:p>
            <a:pPr>
              <a:lnSpc>
                <a:spcPct val="120000"/>
              </a:lnSpc>
            </a:pPr>
            <a:r>
              <a:rPr lang="en-GB" dirty="0"/>
              <a:t>In the </a:t>
            </a:r>
            <a:r>
              <a:rPr lang="en-GB" i="1" dirty="0"/>
              <a:t>transfer</a:t>
            </a:r>
            <a:r>
              <a:rPr lang="en-GB" dirty="0"/>
              <a:t> phase:</a:t>
            </a:r>
          </a:p>
          <a:p>
            <a:pPr lvl="1">
              <a:lnSpc>
                <a:spcPct val="120000"/>
              </a:lnSpc>
            </a:pPr>
            <a:r>
              <a:rPr lang="en-GB" dirty="0"/>
              <a:t>The payer’s DFSP and the switch reserve funds so that they can’t be spent twice.</a:t>
            </a:r>
          </a:p>
          <a:p>
            <a:pPr lvl="1">
              <a:lnSpc>
                <a:spcPct val="120000"/>
              </a:lnSpc>
            </a:pPr>
            <a:r>
              <a:rPr lang="en-GB" dirty="0"/>
              <a:t>The payee’s DFSP confirms that the transfer conforms with the terms agreed.</a:t>
            </a:r>
          </a:p>
          <a:p>
            <a:pPr lvl="1">
              <a:lnSpc>
                <a:spcPct val="120000"/>
              </a:lnSpc>
            </a:pPr>
            <a:r>
              <a:rPr lang="en-GB" dirty="0"/>
              <a:t>The payee’s DFSP provides the switch and the payer’s DFSP with a cryptographic key which confirms that the transfer has completed.</a:t>
            </a:r>
          </a:p>
          <a:p>
            <a:pPr lvl="1">
              <a:lnSpc>
                <a:spcPct val="120000"/>
              </a:lnSpc>
            </a:pPr>
            <a:r>
              <a:rPr lang="en-GB" dirty="0"/>
              <a:t>The payee’s DFSP completes the transfer to the payee’s account</a:t>
            </a:r>
          </a:p>
          <a:p>
            <a:pPr lvl="1">
              <a:lnSpc>
                <a:spcPct val="120000"/>
              </a:lnSpc>
            </a:pPr>
            <a:r>
              <a:rPr lang="en-GB" dirty="0"/>
              <a:t>The payer’s DFSP removes the funds from the payer’s account</a:t>
            </a:r>
          </a:p>
          <a:p>
            <a:pPr lvl="1">
              <a:lnSpc>
                <a:spcPct val="120000"/>
              </a:lnSpc>
            </a:pPr>
            <a:r>
              <a:rPr lang="en-GB" dirty="0"/>
              <a:t>The switch records the transfer for use by the settlement service</a:t>
            </a: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80149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transfer model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7977187" y="8092440"/>
            <a:ext cx="8432800" cy="2743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</p:spTree>
    <p:extLst>
      <p:ext uri="{BB962C8B-B14F-4D97-AF65-F5344CB8AC3E}">
        <p14:creationId xmlns:p14="http://schemas.microsoft.com/office/powerpoint/2010/main" val="110202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Discovery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7977187" y="8092440"/>
            <a:ext cx="8432800" cy="2743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C60B924-0D5A-4887-B56B-B16E5624EB0B}"/>
              </a:ext>
            </a:extLst>
          </p:cNvPr>
          <p:cNvSpPr/>
          <p:nvPr/>
        </p:nvSpPr>
        <p:spPr>
          <a:xfrm>
            <a:off x="4517707" y="8839199"/>
            <a:ext cx="342392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</a:t>
            </a:r>
            <a:endParaRPr lang="en-GB" sz="2400" dirty="0"/>
          </a:p>
        </p:txBody>
      </p:sp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4FFB2694-B71F-49DA-80BA-BD963C8EC028}"/>
              </a:ext>
            </a:extLst>
          </p:cNvPr>
          <p:cNvSpPr/>
          <p:nvPr/>
        </p:nvSpPr>
        <p:spPr>
          <a:xfrm>
            <a:off x="6255520" y="3922520"/>
            <a:ext cx="8432799" cy="1948441"/>
          </a:xfrm>
          <a:prstGeom prst="wedgeRectCallout">
            <a:avLst>
              <a:gd name="adj1" fmla="val -46945"/>
              <a:gd name="adj2" fmla="val 214271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/>
              <a:t>GET /parties/MSISDN/123456</a:t>
            </a:r>
          </a:p>
        </p:txBody>
      </p:sp>
    </p:spTree>
    <p:extLst>
      <p:ext uri="{BB962C8B-B14F-4D97-AF65-F5344CB8AC3E}">
        <p14:creationId xmlns:p14="http://schemas.microsoft.com/office/powerpoint/2010/main" val="27247547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BD6384E9-1F02-4FCB-A1A6-6A7C7E2484A1}"/>
              </a:ext>
            </a:extLst>
          </p:cNvPr>
          <p:cNvSpPr/>
          <p:nvPr/>
        </p:nvSpPr>
        <p:spPr>
          <a:xfrm>
            <a:off x="16257587" y="30353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E9D2F5F-12AA-4D1F-8769-FBCB18AB2F12}"/>
              </a:ext>
            </a:extLst>
          </p:cNvPr>
          <p:cNvSpPr/>
          <p:nvPr/>
        </p:nvSpPr>
        <p:spPr>
          <a:xfrm>
            <a:off x="15952787" y="27305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945A06C-66ED-4933-9E8F-88D4ABF94AAE}"/>
              </a:ext>
            </a:extLst>
          </p:cNvPr>
          <p:cNvSpPr/>
          <p:nvPr/>
        </p:nvSpPr>
        <p:spPr>
          <a:xfrm>
            <a:off x="15647987" y="24257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F6C75D2-BBA5-4FDB-9B84-152B1B9B41CE}"/>
              </a:ext>
            </a:extLst>
          </p:cNvPr>
          <p:cNvSpPr/>
          <p:nvPr/>
        </p:nvSpPr>
        <p:spPr>
          <a:xfrm>
            <a:off x="15343187" y="21209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Discovery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8012751" y="8839198"/>
            <a:ext cx="8432800" cy="2743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C60B924-0D5A-4887-B56B-B16E5624EB0B}"/>
              </a:ext>
            </a:extLst>
          </p:cNvPr>
          <p:cNvSpPr/>
          <p:nvPr/>
        </p:nvSpPr>
        <p:spPr>
          <a:xfrm>
            <a:off x="4535489" y="9585957"/>
            <a:ext cx="342392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</a:t>
            </a:r>
            <a:endParaRPr lang="en-GB" sz="2400" dirty="0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2AA41BA-62AA-4270-881C-05D4BE7CE9E3}"/>
              </a:ext>
            </a:extLst>
          </p:cNvPr>
          <p:cNvSpPr/>
          <p:nvPr/>
        </p:nvSpPr>
        <p:spPr>
          <a:xfrm rot="16200000">
            <a:off x="10814366" y="6932913"/>
            <a:ext cx="257556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/>
              <a:t>Who </a:t>
            </a:r>
            <a:r>
              <a:rPr lang="en-GB" sz="2200"/>
              <a:t>owns MSISDN 123456</a:t>
            </a:r>
            <a:endParaRPr lang="en-GB" sz="220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78CA396-7589-4E28-87CA-2F514E238066}"/>
              </a:ext>
            </a:extLst>
          </p:cNvPr>
          <p:cNvSpPr/>
          <p:nvPr/>
        </p:nvSpPr>
        <p:spPr>
          <a:xfrm>
            <a:off x="8764587" y="4855209"/>
            <a:ext cx="6858000" cy="14643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Address Look-up Service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339C0BD-8D13-4F7F-A09D-174F9BB9C4E9}"/>
              </a:ext>
            </a:extLst>
          </p:cNvPr>
          <p:cNvSpPr/>
          <p:nvPr/>
        </p:nvSpPr>
        <p:spPr>
          <a:xfrm>
            <a:off x="6605587" y="183896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Bank account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C224A8C-37CD-4DBC-839A-BC1BD9B952E3}"/>
              </a:ext>
            </a:extLst>
          </p:cNvPr>
          <p:cNvSpPr/>
          <p:nvPr/>
        </p:nvSpPr>
        <p:spPr>
          <a:xfrm>
            <a:off x="10821987" y="265424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MSISDN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1FD99EE-8087-42E2-865C-C32562FD7AA3}"/>
              </a:ext>
            </a:extLst>
          </p:cNvPr>
          <p:cNvSpPr/>
          <p:nvPr/>
        </p:nvSpPr>
        <p:spPr>
          <a:xfrm>
            <a:off x="15038387" y="18161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0" name="Arrow: Left-Up 19">
            <a:extLst>
              <a:ext uri="{FF2B5EF4-FFF2-40B4-BE49-F238E27FC236}">
                <a16:creationId xmlns:a16="http://schemas.microsoft.com/office/drawing/2014/main" id="{8E0830D8-D377-4FC9-9506-DDBB657007D9}"/>
              </a:ext>
            </a:extLst>
          </p:cNvPr>
          <p:cNvSpPr/>
          <p:nvPr/>
        </p:nvSpPr>
        <p:spPr>
          <a:xfrm>
            <a:off x="15622587" y="3505203"/>
            <a:ext cx="909320" cy="2258050"/>
          </a:xfrm>
          <a:prstGeom prst="lef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/>
          </a:p>
        </p:txBody>
      </p:sp>
      <p:sp>
        <p:nvSpPr>
          <p:cNvPr id="21" name="Arrow: Left-Up 20">
            <a:extLst>
              <a:ext uri="{FF2B5EF4-FFF2-40B4-BE49-F238E27FC236}">
                <a16:creationId xmlns:a16="http://schemas.microsoft.com/office/drawing/2014/main" id="{AF79D2B3-5B81-45E2-8E15-4044E6DDBD91}"/>
              </a:ext>
            </a:extLst>
          </p:cNvPr>
          <p:cNvSpPr/>
          <p:nvPr/>
        </p:nvSpPr>
        <p:spPr>
          <a:xfrm rot="5400000">
            <a:off x="7064061" y="4062726"/>
            <a:ext cx="2258052" cy="1143000"/>
          </a:xfrm>
          <a:prstGeom prst="leftUpArrow">
            <a:avLst>
              <a:gd name="adj1" fmla="val 15738"/>
              <a:gd name="adj2" fmla="val 21527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/>
          </a:p>
        </p:txBody>
      </p:sp>
      <p:sp>
        <p:nvSpPr>
          <p:cNvPr id="22" name="Arrow: Up-Down 21">
            <a:extLst>
              <a:ext uri="{FF2B5EF4-FFF2-40B4-BE49-F238E27FC236}">
                <a16:creationId xmlns:a16="http://schemas.microsoft.com/office/drawing/2014/main" id="{76BC1B14-F746-4E68-94F1-2B5245B5E07F}"/>
              </a:ext>
            </a:extLst>
          </p:cNvPr>
          <p:cNvSpPr/>
          <p:nvPr/>
        </p:nvSpPr>
        <p:spPr>
          <a:xfrm>
            <a:off x="12102147" y="1931664"/>
            <a:ext cx="355600" cy="289940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/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2243FA0A-FE7B-4F52-9D88-4C20A4D95DBD}"/>
              </a:ext>
            </a:extLst>
          </p:cNvPr>
          <p:cNvSpPr/>
          <p:nvPr/>
        </p:nvSpPr>
        <p:spPr>
          <a:xfrm>
            <a:off x="18086387" y="515816"/>
            <a:ext cx="4927600" cy="1666240"/>
          </a:xfrm>
          <a:prstGeom prst="wedgeRoundRectCallout">
            <a:avLst>
              <a:gd name="adj1" fmla="val -48049"/>
              <a:gd name="adj2" fmla="val 77697"/>
              <a:gd name="adj3" fmla="val 16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supports many identifier types</a:t>
            </a:r>
          </a:p>
        </p:txBody>
      </p:sp>
    </p:spTree>
    <p:extLst>
      <p:ext uri="{BB962C8B-B14F-4D97-AF65-F5344CB8AC3E}">
        <p14:creationId xmlns:p14="http://schemas.microsoft.com/office/powerpoint/2010/main" val="4127132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Discovery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7977187" y="9133840"/>
            <a:ext cx="8432800" cy="2743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C60B924-0D5A-4887-B56B-B16E5624EB0B}"/>
              </a:ext>
            </a:extLst>
          </p:cNvPr>
          <p:cNvSpPr/>
          <p:nvPr/>
        </p:nvSpPr>
        <p:spPr>
          <a:xfrm>
            <a:off x="4517707" y="9880599"/>
            <a:ext cx="342392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</a:t>
            </a:r>
            <a:endParaRPr lang="en-GB" sz="24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F648C61-B62D-4411-BFB9-C79961D8AE62}"/>
              </a:ext>
            </a:extLst>
          </p:cNvPr>
          <p:cNvSpPr/>
          <p:nvPr/>
        </p:nvSpPr>
        <p:spPr>
          <a:xfrm>
            <a:off x="8764587" y="4855209"/>
            <a:ext cx="6858000" cy="14643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Address Look-up Service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A1BD3DE-DE8D-41CC-A0AE-765D08A68261}"/>
              </a:ext>
            </a:extLst>
          </p:cNvPr>
          <p:cNvSpPr/>
          <p:nvPr/>
        </p:nvSpPr>
        <p:spPr>
          <a:xfrm>
            <a:off x="6605587" y="183896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Bank account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CDCBD11-3F43-422C-A449-14C88FB7671A}"/>
              </a:ext>
            </a:extLst>
          </p:cNvPr>
          <p:cNvSpPr/>
          <p:nvPr/>
        </p:nvSpPr>
        <p:spPr>
          <a:xfrm>
            <a:off x="10821987" y="265424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MSISDN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2AA41BA-62AA-4270-881C-05D4BE7CE9E3}"/>
              </a:ext>
            </a:extLst>
          </p:cNvPr>
          <p:cNvSpPr/>
          <p:nvPr/>
        </p:nvSpPr>
        <p:spPr>
          <a:xfrm rot="16200000">
            <a:off x="10786431" y="7101837"/>
            <a:ext cx="281432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/>
              <a:t>Who </a:t>
            </a:r>
            <a:r>
              <a:rPr lang="en-GB" sz="2200"/>
              <a:t>owns MSISDN 123456?</a:t>
            </a:r>
            <a:endParaRPr lang="en-GB" sz="2200" dirty="0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2D5503A3-6E85-4A6F-97E9-0A7492AF6372}"/>
              </a:ext>
            </a:extLst>
          </p:cNvPr>
          <p:cNvSpPr/>
          <p:nvPr/>
        </p:nvSpPr>
        <p:spPr>
          <a:xfrm rot="16200000">
            <a:off x="10743887" y="2756531"/>
            <a:ext cx="2899408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/>
              <a:t>Who </a:t>
            </a:r>
            <a:r>
              <a:rPr lang="en-GB" sz="2200"/>
              <a:t>owns MSISDN 123456?</a:t>
            </a:r>
            <a:endParaRPr lang="en-GB" sz="2200" dirty="0"/>
          </a:p>
        </p:txBody>
      </p:sp>
      <p:sp>
        <p:nvSpPr>
          <p:cNvPr id="15" name="Arrow: Left-Up 14">
            <a:extLst>
              <a:ext uri="{FF2B5EF4-FFF2-40B4-BE49-F238E27FC236}">
                <a16:creationId xmlns:a16="http://schemas.microsoft.com/office/drawing/2014/main" id="{A7F44299-6E8E-4F2C-9C71-4ADCC7533C53}"/>
              </a:ext>
            </a:extLst>
          </p:cNvPr>
          <p:cNvSpPr/>
          <p:nvPr/>
        </p:nvSpPr>
        <p:spPr>
          <a:xfrm rot="5400000">
            <a:off x="7064061" y="4062726"/>
            <a:ext cx="2258052" cy="1143000"/>
          </a:xfrm>
          <a:prstGeom prst="leftUpArrow">
            <a:avLst>
              <a:gd name="adj1" fmla="val 15738"/>
              <a:gd name="adj2" fmla="val 21527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5C7FA5A-4FC3-4DB4-8D66-A15776229AF2}"/>
              </a:ext>
            </a:extLst>
          </p:cNvPr>
          <p:cNvSpPr/>
          <p:nvPr/>
        </p:nvSpPr>
        <p:spPr>
          <a:xfrm>
            <a:off x="16257587" y="30353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05BBF81-FA3C-4E77-B6D1-A5D2F4B37F83}"/>
              </a:ext>
            </a:extLst>
          </p:cNvPr>
          <p:cNvSpPr/>
          <p:nvPr/>
        </p:nvSpPr>
        <p:spPr>
          <a:xfrm>
            <a:off x="15952787" y="27305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6D063C8-80F7-4ACC-9ABD-ED41DE5D3EAA}"/>
              </a:ext>
            </a:extLst>
          </p:cNvPr>
          <p:cNvSpPr/>
          <p:nvPr/>
        </p:nvSpPr>
        <p:spPr>
          <a:xfrm>
            <a:off x="15647987" y="24257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514DF21-9C46-4DF7-8149-62E4D2CD7A8D}"/>
              </a:ext>
            </a:extLst>
          </p:cNvPr>
          <p:cNvSpPr/>
          <p:nvPr/>
        </p:nvSpPr>
        <p:spPr>
          <a:xfrm>
            <a:off x="15343187" y="21209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EF6C7B2-7011-4D7F-9CC6-8A77A0586543}"/>
              </a:ext>
            </a:extLst>
          </p:cNvPr>
          <p:cNvSpPr/>
          <p:nvPr/>
        </p:nvSpPr>
        <p:spPr>
          <a:xfrm>
            <a:off x="15038387" y="18161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6" name="Arrow: Left-Up 25">
            <a:extLst>
              <a:ext uri="{FF2B5EF4-FFF2-40B4-BE49-F238E27FC236}">
                <a16:creationId xmlns:a16="http://schemas.microsoft.com/office/drawing/2014/main" id="{99F4619D-AFA0-4505-BB45-3FE406632758}"/>
              </a:ext>
            </a:extLst>
          </p:cNvPr>
          <p:cNvSpPr/>
          <p:nvPr/>
        </p:nvSpPr>
        <p:spPr>
          <a:xfrm>
            <a:off x="15622587" y="3505203"/>
            <a:ext cx="909320" cy="2258050"/>
          </a:xfrm>
          <a:prstGeom prst="lef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/>
          </a:p>
        </p:txBody>
      </p:sp>
      <p:sp>
        <p:nvSpPr>
          <p:cNvPr id="27" name="Speech Bubble: Rectangle with Corners Rounded 26">
            <a:extLst>
              <a:ext uri="{FF2B5EF4-FFF2-40B4-BE49-F238E27FC236}">
                <a16:creationId xmlns:a16="http://schemas.microsoft.com/office/drawing/2014/main" id="{D04C2167-D7C4-47AD-82AA-A30EDB32C13F}"/>
              </a:ext>
            </a:extLst>
          </p:cNvPr>
          <p:cNvSpPr/>
          <p:nvPr/>
        </p:nvSpPr>
        <p:spPr>
          <a:xfrm>
            <a:off x="18086387" y="515816"/>
            <a:ext cx="4927600" cy="1666240"/>
          </a:xfrm>
          <a:prstGeom prst="wedgeRoundRectCallout">
            <a:avLst>
              <a:gd name="adj1" fmla="val -48049"/>
              <a:gd name="adj2" fmla="val 77697"/>
              <a:gd name="adj3" fmla="val 16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supports many identifier types</a:t>
            </a:r>
          </a:p>
        </p:txBody>
      </p:sp>
    </p:spTree>
    <p:extLst>
      <p:ext uri="{BB962C8B-B14F-4D97-AF65-F5344CB8AC3E}">
        <p14:creationId xmlns:p14="http://schemas.microsoft.com/office/powerpoint/2010/main" val="22697018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Discovery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7977187" y="9133840"/>
            <a:ext cx="8432800" cy="2743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C60B924-0D5A-4887-B56B-B16E5624EB0B}"/>
              </a:ext>
            </a:extLst>
          </p:cNvPr>
          <p:cNvSpPr/>
          <p:nvPr/>
        </p:nvSpPr>
        <p:spPr>
          <a:xfrm>
            <a:off x="4517707" y="9880599"/>
            <a:ext cx="342392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</a:t>
            </a:r>
            <a:endParaRPr lang="en-GB" sz="24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F648C61-B62D-4411-BFB9-C79961D8AE62}"/>
              </a:ext>
            </a:extLst>
          </p:cNvPr>
          <p:cNvSpPr/>
          <p:nvPr/>
        </p:nvSpPr>
        <p:spPr>
          <a:xfrm>
            <a:off x="8764587" y="4855209"/>
            <a:ext cx="6858000" cy="14643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Address Look-up Service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A1BD3DE-DE8D-41CC-A0AE-765D08A68261}"/>
              </a:ext>
            </a:extLst>
          </p:cNvPr>
          <p:cNvSpPr/>
          <p:nvPr/>
        </p:nvSpPr>
        <p:spPr>
          <a:xfrm>
            <a:off x="6605587" y="183896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Bank account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CDCBD11-3F43-422C-A449-14C88FB7671A}"/>
              </a:ext>
            </a:extLst>
          </p:cNvPr>
          <p:cNvSpPr/>
          <p:nvPr/>
        </p:nvSpPr>
        <p:spPr>
          <a:xfrm>
            <a:off x="10821987" y="265424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MSISDN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2AA41BA-62AA-4270-881C-05D4BE7CE9E3}"/>
              </a:ext>
            </a:extLst>
          </p:cNvPr>
          <p:cNvSpPr/>
          <p:nvPr/>
        </p:nvSpPr>
        <p:spPr>
          <a:xfrm rot="16200000">
            <a:off x="9823773" y="7101837"/>
            <a:ext cx="281432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/>
              <a:t>Who </a:t>
            </a:r>
            <a:r>
              <a:rPr lang="en-GB" sz="2200"/>
              <a:t>owns MSISDN 123456?</a:t>
            </a:r>
            <a:endParaRPr lang="en-GB" sz="2200" dirty="0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2D5503A3-6E85-4A6F-97E9-0A7492AF6372}"/>
              </a:ext>
            </a:extLst>
          </p:cNvPr>
          <p:cNvSpPr/>
          <p:nvPr/>
        </p:nvSpPr>
        <p:spPr>
          <a:xfrm rot="16200000">
            <a:off x="9663757" y="2639055"/>
            <a:ext cx="313435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/>
              <a:t>Who </a:t>
            </a:r>
            <a:r>
              <a:rPr lang="en-GB" sz="2200"/>
              <a:t>owns MSISDN 123456?</a:t>
            </a:r>
            <a:endParaRPr lang="en-GB" sz="2200" dirty="0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45861AF0-9DC4-4636-AC38-712DC0138F3B}"/>
              </a:ext>
            </a:extLst>
          </p:cNvPr>
          <p:cNvSpPr/>
          <p:nvPr/>
        </p:nvSpPr>
        <p:spPr>
          <a:xfrm rot="5400000">
            <a:off x="11916737" y="2663193"/>
            <a:ext cx="313435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/>
              <a:t>DFSP B </a:t>
            </a:r>
            <a:r>
              <a:rPr lang="en-GB" sz="2200"/>
              <a:t>owns MSISDN 123456</a:t>
            </a:r>
            <a:endParaRPr lang="en-GB" sz="2200" dirty="0"/>
          </a:p>
        </p:txBody>
      </p:sp>
      <p:sp>
        <p:nvSpPr>
          <p:cNvPr id="16" name="Arrow: Left-Up 15">
            <a:extLst>
              <a:ext uri="{FF2B5EF4-FFF2-40B4-BE49-F238E27FC236}">
                <a16:creationId xmlns:a16="http://schemas.microsoft.com/office/drawing/2014/main" id="{DFCE5B7B-7144-488F-8ECF-16925F2C597D}"/>
              </a:ext>
            </a:extLst>
          </p:cNvPr>
          <p:cNvSpPr/>
          <p:nvPr/>
        </p:nvSpPr>
        <p:spPr>
          <a:xfrm rot="5400000">
            <a:off x="7064061" y="4062726"/>
            <a:ext cx="2258052" cy="1143000"/>
          </a:xfrm>
          <a:prstGeom prst="leftUpArrow">
            <a:avLst>
              <a:gd name="adj1" fmla="val 15738"/>
              <a:gd name="adj2" fmla="val 21527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/>
          </a:p>
        </p:txBody>
      </p:sp>
      <p:sp>
        <p:nvSpPr>
          <p:cNvPr id="12" name="Arrow: Up-Down 11">
            <a:extLst>
              <a:ext uri="{FF2B5EF4-FFF2-40B4-BE49-F238E27FC236}">
                <a16:creationId xmlns:a16="http://schemas.microsoft.com/office/drawing/2014/main" id="{2D2E0D4C-50DC-4B5E-AA92-427F9AF38751}"/>
              </a:ext>
            </a:extLst>
          </p:cNvPr>
          <p:cNvSpPr/>
          <p:nvPr/>
        </p:nvSpPr>
        <p:spPr>
          <a:xfrm>
            <a:off x="12102147" y="1931664"/>
            <a:ext cx="355600" cy="289940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48C4F5B-15A5-4AED-AE44-7266808A927C}"/>
              </a:ext>
            </a:extLst>
          </p:cNvPr>
          <p:cNvSpPr/>
          <p:nvPr/>
        </p:nvSpPr>
        <p:spPr>
          <a:xfrm>
            <a:off x="16257587" y="30353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1B2FB7F-8A3A-48A5-A353-448B529B0F74}"/>
              </a:ext>
            </a:extLst>
          </p:cNvPr>
          <p:cNvSpPr/>
          <p:nvPr/>
        </p:nvSpPr>
        <p:spPr>
          <a:xfrm>
            <a:off x="15952787" y="27305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914D967-EECB-4D47-B1A5-4B184882865E}"/>
              </a:ext>
            </a:extLst>
          </p:cNvPr>
          <p:cNvSpPr/>
          <p:nvPr/>
        </p:nvSpPr>
        <p:spPr>
          <a:xfrm>
            <a:off x="15647987" y="24257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964FD73-8A63-4836-9D1C-B8A364B47015}"/>
              </a:ext>
            </a:extLst>
          </p:cNvPr>
          <p:cNvSpPr/>
          <p:nvPr/>
        </p:nvSpPr>
        <p:spPr>
          <a:xfrm>
            <a:off x="15343187" y="21209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3FBAAFA-DE20-497A-BCD9-83C33E3C6DF2}"/>
              </a:ext>
            </a:extLst>
          </p:cNvPr>
          <p:cNvSpPr/>
          <p:nvPr/>
        </p:nvSpPr>
        <p:spPr>
          <a:xfrm>
            <a:off x="15038387" y="18161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7" name="Arrow: Left-Up 26">
            <a:extLst>
              <a:ext uri="{FF2B5EF4-FFF2-40B4-BE49-F238E27FC236}">
                <a16:creationId xmlns:a16="http://schemas.microsoft.com/office/drawing/2014/main" id="{390A2F3A-9248-4ADB-B321-777E13CECB44}"/>
              </a:ext>
            </a:extLst>
          </p:cNvPr>
          <p:cNvSpPr/>
          <p:nvPr/>
        </p:nvSpPr>
        <p:spPr>
          <a:xfrm>
            <a:off x="15622587" y="3505203"/>
            <a:ext cx="909320" cy="2258050"/>
          </a:xfrm>
          <a:prstGeom prst="lef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/>
          </a:p>
        </p:txBody>
      </p:sp>
      <p:sp>
        <p:nvSpPr>
          <p:cNvPr id="28" name="Speech Bubble: Rectangle with Corners Rounded 27">
            <a:extLst>
              <a:ext uri="{FF2B5EF4-FFF2-40B4-BE49-F238E27FC236}">
                <a16:creationId xmlns:a16="http://schemas.microsoft.com/office/drawing/2014/main" id="{650DA7CD-EE19-46A9-A472-E6D2DF5AB1AC}"/>
              </a:ext>
            </a:extLst>
          </p:cNvPr>
          <p:cNvSpPr/>
          <p:nvPr/>
        </p:nvSpPr>
        <p:spPr>
          <a:xfrm>
            <a:off x="18086387" y="515816"/>
            <a:ext cx="4927600" cy="1666240"/>
          </a:xfrm>
          <a:prstGeom prst="wedgeRoundRectCallout">
            <a:avLst>
              <a:gd name="adj1" fmla="val -48049"/>
              <a:gd name="adj2" fmla="val 77697"/>
              <a:gd name="adj3" fmla="val 16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supports many identifier types</a:t>
            </a:r>
          </a:p>
        </p:txBody>
      </p:sp>
    </p:spTree>
    <p:extLst>
      <p:ext uri="{BB962C8B-B14F-4D97-AF65-F5344CB8AC3E}">
        <p14:creationId xmlns:p14="http://schemas.microsoft.com/office/powerpoint/2010/main" val="27748757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7987" y="730251"/>
            <a:ext cx="21031200" cy="1464310"/>
          </a:xfrm>
        </p:spPr>
        <p:txBody>
          <a:bodyPr/>
          <a:lstStyle/>
          <a:p>
            <a:r>
              <a:rPr lang="en-GB" dirty="0"/>
              <a:t>Discovery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7977187" y="9133840"/>
            <a:ext cx="8432800" cy="2743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C60B924-0D5A-4887-B56B-B16E5624EB0B}"/>
              </a:ext>
            </a:extLst>
          </p:cNvPr>
          <p:cNvSpPr/>
          <p:nvPr/>
        </p:nvSpPr>
        <p:spPr>
          <a:xfrm>
            <a:off x="4517707" y="9880599"/>
            <a:ext cx="342392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</a:t>
            </a:r>
            <a:endParaRPr lang="en-GB" sz="24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F648C61-B62D-4411-BFB9-C79961D8AE62}"/>
              </a:ext>
            </a:extLst>
          </p:cNvPr>
          <p:cNvSpPr/>
          <p:nvPr/>
        </p:nvSpPr>
        <p:spPr>
          <a:xfrm>
            <a:off x="8764587" y="4855209"/>
            <a:ext cx="6858000" cy="14643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Address Look-up Service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A1BD3DE-DE8D-41CC-A0AE-765D08A68261}"/>
              </a:ext>
            </a:extLst>
          </p:cNvPr>
          <p:cNvSpPr/>
          <p:nvPr/>
        </p:nvSpPr>
        <p:spPr>
          <a:xfrm>
            <a:off x="6605587" y="183896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Bank account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CDCBD11-3F43-422C-A449-14C88FB7671A}"/>
              </a:ext>
            </a:extLst>
          </p:cNvPr>
          <p:cNvSpPr/>
          <p:nvPr/>
        </p:nvSpPr>
        <p:spPr>
          <a:xfrm>
            <a:off x="10821987" y="265424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MSISDN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2AA41BA-62AA-4270-881C-05D4BE7CE9E3}"/>
              </a:ext>
            </a:extLst>
          </p:cNvPr>
          <p:cNvSpPr/>
          <p:nvPr/>
        </p:nvSpPr>
        <p:spPr>
          <a:xfrm rot="16200000">
            <a:off x="9823773" y="7101837"/>
            <a:ext cx="281432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/>
              <a:t>Who </a:t>
            </a:r>
            <a:r>
              <a:rPr lang="en-GB" sz="2200"/>
              <a:t>owns MSISDN 123456?</a:t>
            </a:r>
            <a:endParaRPr lang="en-GB" sz="2200" dirty="0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2D5503A3-6E85-4A6F-97E9-0A7492AF6372}"/>
              </a:ext>
            </a:extLst>
          </p:cNvPr>
          <p:cNvSpPr/>
          <p:nvPr/>
        </p:nvSpPr>
        <p:spPr>
          <a:xfrm rot="16200000">
            <a:off x="9663757" y="2639055"/>
            <a:ext cx="313435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/>
              <a:t>Who </a:t>
            </a:r>
            <a:r>
              <a:rPr lang="en-GB" sz="2200"/>
              <a:t>owns MSISDN 123456?</a:t>
            </a:r>
            <a:endParaRPr lang="en-GB" sz="2200" dirty="0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45861AF0-9DC4-4636-AC38-712DC0138F3B}"/>
              </a:ext>
            </a:extLst>
          </p:cNvPr>
          <p:cNvSpPr/>
          <p:nvPr/>
        </p:nvSpPr>
        <p:spPr>
          <a:xfrm rot="5400000">
            <a:off x="11916737" y="2663193"/>
            <a:ext cx="313435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/>
              <a:t>DFSP B </a:t>
            </a:r>
            <a:r>
              <a:rPr lang="en-GB" sz="2200"/>
              <a:t>owns MSISDN 123456</a:t>
            </a:r>
            <a:endParaRPr lang="en-GB" sz="2200" dirty="0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68E38A0-DF7B-4B3E-9AA9-B529A6F1DBF5}"/>
              </a:ext>
            </a:extLst>
          </p:cNvPr>
          <p:cNvSpPr/>
          <p:nvPr/>
        </p:nvSpPr>
        <p:spPr>
          <a:xfrm rot="5400000">
            <a:off x="12076751" y="7137403"/>
            <a:ext cx="2814324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/>
              <a:t>DFSP B </a:t>
            </a:r>
            <a:r>
              <a:rPr lang="en-GB" sz="2200"/>
              <a:t>owns MSISDN 123456</a:t>
            </a:r>
            <a:endParaRPr lang="en-GB" sz="2200" dirty="0"/>
          </a:p>
        </p:txBody>
      </p:sp>
      <p:sp>
        <p:nvSpPr>
          <p:cNvPr id="17" name="Arrow: Left-Up 16">
            <a:extLst>
              <a:ext uri="{FF2B5EF4-FFF2-40B4-BE49-F238E27FC236}">
                <a16:creationId xmlns:a16="http://schemas.microsoft.com/office/drawing/2014/main" id="{FD341E05-2E5F-4BDE-9EF4-0B545E5B7FA4}"/>
              </a:ext>
            </a:extLst>
          </p:cNvPr>
          <p:cNvSpPr/>
          <p:nvPr/>
        </p:nvSpPr>
        <p:spPr>
          <a:xfrm rot="5400000">
            <a:off x="7064061" y="4062726"/>
            <a:ext cx="2258052" cy="1143000"/>
          </a:xfrm>
          <a:prstGeom prst="leftUpArrow">
            <a:avLst>
              <a:gd name="adj1" fmla="val 15738"/>
              <a:gd name="adj2" fmla="val 21527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/>
          </a:p>
        </p:txBody>
      </p:sp>
      <p:sp>
        <p:nvSpPr>
          <p:cNvPr id="18" name="Arrow: Up-Down 17">
            <a:extLst>
              <a:ext uri="{FF2B5EF4-FFF2-40B4-BE49-F238E27FC236}">
                <a16:creationId xmlns:a16="http://schemas.microsoft.com/office/drawing/2014/main" id="{C42C6857-E6BE-4BB6-A456-7E7E842B926C}"/>
              </a:ext>
            </a:extLst>
          </p:cNvPr>
          <p:cNvSpPr/>
          <p:nvPr/>
        </p:nvSpPr>
        <p:spPr>
          <a:xfrm>
            <a:off x="12102147" y="1931664"/>
            <a:ext cx="355600" cy="289940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8C31239-74F2-4044-BAF4-30EEDD88BC12}"/>
              </a:ext>
            </a:extLst>
          </p:cNvPr>
          <p:cNvSpPr/>
          <p:nvPr/>
        </p:nvSpPr>
        <p:spPr>
          <a:xfrm>
            <a:off x="16257587" y="30353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D7C8211-8DDD-45A0-B42A-F11A074F71B5}"/>
              </a:ext>
            </a:extLst>
          </p:cNvPr>
          <p:cNvSpPr/>
          <p:nvPr/>
        </p:nvSpPr>
        <p:spPr>
          <a:xfrm>
            <a:off x="15952787" y="27305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9AEC5-AC04-4982-A72A-6460247FEE90}"/>
              </a:ext>
            </a:extLst>
          </p:cNvPr>
          <p:cNvSpPr/>
          <p:nvPr/>
        </p:nvSpPr>
        <p:spPr>
          <a:xfrm>
            <a:off x="15647987" y="24257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BA9A0C1-9E67-496F-9729-C57DB21DA30E}"/>
              </a:ext>
            </a:extLst>
          </p:cNvPr>
          <p:cNvSpPr/>
          <p:nvPr/>
        </p:nvSpPr>
        <p:spPr>
          <a:xfrm>
            <a:off x="15343187" y="21209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F0DA49-076C-4A4C-895F-25D7DD413432}"/>
              </a:ext>
            </a:extLst>
          </p:cNvPr>
          <p:cNvSpPr/>
          <p:nvPr/>
        </p:nvSpPr>
        <p:spPr>
          <a:xfrm>
            <a:off x="15038387" y="18161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9" name="Arrow: Left-Up 28">
            <a:extLst>
              <a:ext uri="{FF2B5EF4-FFF2-40B4-BE49-F238E27FC236}">
                <a16:creationId xmlns:a16="http://schemas.microsoft.com/office/drawing/2014/main" id="{456DD3CF-8CB1-411B-B80C-CB7C56E42B42}"/>
              </a:ext>
            </a:extLst>
          </p:cNvPr>
          <p:cNvSpPr/>
          <p:nvPr/>
        </p:nvSpPr>
        <p:spPr>
          <a:xfrm>
            <a:off x="15622587" y="3505203"/>
            <a:ext cx="909320" cy="2258050"/>
          </a:xfrm>
          <a:prstGeom prst="lef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/>
          </a:p>
        </p:txBody>
      </p:sp>
      <p:sp>
        <p:nvSpPr>
          <p:cNvPr id="30" name="Speech Bubble: Rectangle with Corners Rounded 29">
            <a:extLst>
              <a:ext uri="{FF2B5EF4-FFF2-40B4-BE49-F238E27FC236}">
                <a16:creationId xmlns:a16="http://schemas.microsoft.com/office/drawing/2014/main" id="{ACFDD83E-B4F4-4A7E-8052-B5641687FC06}"/>
              </a:ext>
            </a:extLst>
          </p:cNvPr>
          <p:cNvSpPr/>
          <p:nvPr/>
        </p:nvSpPr>
        <p:spPr>
          <a:xfrm>
            <a:off x="18086387" y="515816"/>
            <a:ext cx="4927600" cy="1666240"/>
          </a:xfrm>
          <a:prstGeom prst="wedgeRoundRectCallout">
            <a:avLst>
              <a:gd name="adj1" fmla="val -48049"/>
              <a:gd name="adj2" fmla="val 77697"/>
              <a:gd name="adj3" fmla="val 16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supports many identifier types</a:t>
            </a:r>
          </a:p>
        </p:txBody>
      </p:sp>
    </p:spTree>
    <p:extLst>
      <p:ext uri="{BB962C8B-B14F-4D97-AF65-F5344CB8AC3E}">
        <p14:creationId xmlns:p14="http://schemas.microsoft.com/office/powerpoint/2010/main" val="24195301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7987" y="730251"/>
            <a:ext cx="21031200" cy="1464310"/>
          </a:xfrm>
        </p:spPr>
        <p:txBody>
          <a:bodyPr/>
          <a:lstStyle/>
          <a:p>
            <a:r>
              <a:rPr lang="en-GB" dirty="0"/>
              <a:t>Discovery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7977187" y="9133840"/>
            <a:ext cx="8432800" cy="2743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C60B924-0D5A-4887-B56B-B16E5624EB0B}"/>
              </a:ext>
            </a:extLst>
          </p:cNvPr>
          <p:cNvSpPr/>
          <p:nvPr/>
        </p:nvSpPr>
        <p:spPr>
          <a:xfrm>
            <a:off x="4517707" y="9880599"/>
            <a:ext cx="342392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I want to send </a:t>
            </a:r>
            <a:r>
              <a:rPr lang="en-GB" sz="2400"/>
              <a:t>to MSISDN 123456</a:t>
            </a:r>
            <a:endParaRPr lang="en-GB" sz="24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F648C61-B62D-4411-BFB9-C79961D8AE62}"/>
              </a:ext>
            </a:extLst>
          </p:cNvPr>
          <p:cNvSpPr/>
          <p:nvPr/>
        </p:nvSpPr>
        <p:spPr>
          <a:xfrm>
            <a:off x="8764587" y="4855209"/>
            <a:ext cx="6858000" cy="14643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Address Look-up Service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A1BD3DE-DE8D-41CC-A0AE-765D08A68261}"/>
              </a:ext>
            </a:extLst>
          </p:cNvPr>
          <p:cNvSpPr/>
          <p:nvPr/>
        </p:nvSpPr>
        <p:spPr>
          <a:xfrm>
            <a:off x="6605587" y="183896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Bank account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CDCBD11-3F43-422C-A449-14C88FB7671A}"/>
              </a:ext>
            </a:extLst>
          </p:cNvPr>
          <p:cNvSpPr/>
          <p:nvPr/>
        </p:nvSpPr>
        <p:spPr>
          <a:xfrm>
            <a:off x="10821987" y="265424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MSISDN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2AA41BA-62AA-4270-881C-05D4BE7CE9E3}"/>
              </a:ext>
            </a:extLst>
          </p:cNvPr>
          <p:cNvSpPr/>
          <p:nvPr/>
        </p:nvSpPr>
        <p:spPr>
          <a:xfrm rot="16200000">
            <a:off x="9823773" y="7101837"/>
            <a:ext cx="281432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/>
              <a:t>Who </a:t>
            </a:r>
            <a:r>
              <a:rPr lang="en-GB" sz="2200"/>
              <a:t>owns MSISDN 123456?</a:t>
            </a:r>
            <a:endParaRPr lang="en-GB" sz="2200" dirty="0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2D5503A3-6E85-4A6F-97E9-0A7492AF6372}"/>
              </a:ext>
            </a:extLst>
          </p:cNvPr>
          <p:cNvSpPr/>
          <p:nvPr/>
        </p:nvSpPr>
        <p:spPr>
          <a:xfrm rot="16200000">
            <a:off x="9663757" y="2639055"/>
            <a:ext cx="313435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/>
              <a:t>Who </a:t>
            </a:r>
            <a:r>
              <a:rPr lang="en-GB" sz="2200"/>
              <a:t>owns MSISDN 123456?</a:t>
            </a:r>
            <a:endParaRPr lang="en-GB" sz="2200" dirty="0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45861AF0-9DC4-4636-AC38-712DC0138F3B}"/>
              </a:ext>
            </a:extLst>
          </p:cNvPr>
          <p:cNvSpPr/>
          <p:nvPr/>
        </p:nvSpPr>
        <p:spPr>
          <a:xfrm rot="5400000">
            <a:off x="11916737" y="2663193"/>
            <a:ext cx="313435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/>
              <a:t>DFSP B </a:t>
            </a:r>
            <a:r>
              <a:rPr lang="en-GB" sz="2200"/>
              <a:t>owns MSISDN 123456</a:t>
            </a:r>
            <a:endParaRPr lang="en-GB" sz="2200" dirty="0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68E38A0-DF7B-4B3E-9AA9-B529A6F1DBF5}"/>
              </a:ext>
            </a:extLst>
          </p:cNvPr>
          <p:cNvSpPr/>
          <p:nvPr/>
        </p:nvSpPr>
        <p:spPr>
          <a:xfrm rot="5400000">
            <a:off x="12076751" y="7137403"/>
            <a:ext cx="2814324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/>
              <a:t>DFSP B </a:t>
            </a:r>
            <a:r>
              <a:rPr lang="en-GB" sz="2200"/>
              <a:t>owns MSISDN 123456</a:t>
            </a:r>
            <a:endParaRPr lang="en-GB" sz="2200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0770AE3D-E0B7-4020-9B23-86D6F8447E30}"/>
              </a:ext>
            </a:extLst>
          </p:cNvPr>
          <p:cNvSpPr/>
          <p:nvPr/>
        </p:nvSpPr>
        <p:spPr>
          <a:xfrm>
            <a:off x="16409987" y="9880599"/>
            <a:ext cx="402336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Do you speak </a:t>
            </a:r>
            <a:r>
              <a:rPr lang="en-GB" sz="2400"/>
              <a:t>for MSISDN 123456?</a:t>
            </a:r>
            <a:endParaRPr lang="en-GB" sz="2400" dirty="0"/>
          </a:p>
        </p:txBody>
      </p:sp>
      <p:sp>
        <p:nvSpPr>
          <p:cNvPr id="18" name="Arrow: Left-Up 17">
            <a:extLst>
              <a:ext uri="{FF2B5EF4-FFF2-40B4-BE49-F238E27FC236}">
                <a16:creationId xmlns:a16="http://schemas.microsoft.com/office/drawing/2014/main" id="{90939420-A65E-42DA-B6C6-5CDD64F5BA20}"/>
              </a:ext>
            </a:extLst>
          </p:cNvPr>
          <p:cNvSpPr/>
          <p:nvPr/>
        </p:nvSpPr>
        <p:spPr>
          <a:xfrm rot="5400000">
            <a:off x="7064061" y="4062726"/>
            <a:ext cx="2258052" cy="1143000"/>
          </a:xfrm>
          <a:prstGeom prst="leftUpArrow">
            <a:avLst>
              <a:gd name="adj1" fmla="val 15738"/>
              <a:gd name="adj2" fmla="val 21527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/>
          </a:p>
        </p:txBody>
      </p:sp>
      <p:sp>
        <p:nvSpPr>
          <p:cNvPr id="19" name="Arrow: Up-Down 18">
            <a:extLst>
              <a:ext uri="{FF2B5EF4-FFF2-40B4-BE49-F238E27FC236}">
                <a16:creationId xmlns:a16="http://schemas.microsoft.com/office/drawing/2014/main" id="{3A329ECC-BA9B-4C94-8CAD-35018B66DFB6}"/>
              </a:ext>
            </a:extLst>
          </p:cNvPr>
          <p:cNvSpPr/>
          <p:nvPr/>
        </p:nvSpPr>
        <p:spPr>
          <a:xfrm>
            <a:off x="12102147" y="1931664"/>
            <a:ext cx="355600" cy="289940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617531B-F50E-45C6-BF39-BB902FF6A8BD}"/>
              </a:ext>
            </a:extLst>
          </p:cNvPr>
          <p:cNvSpPr/>
          <p:nvPr/>
        </p:nvSpPr>
        <p:spPr>
          <a:xfrm>
            <a:off x="16257587" y="30353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5356904-854D-45D9-BA2C-48EDBD90D800}"/>
              </a:ext>
            </a:extLst>
          </p:cNvPr>
          <p:cNvSpPr/>
          <p:nvPr/>
        </p:nvSpPr>
        <p:spPr>
          <a:xfrm>
            <a:off x="15952787" y="27305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0278EAF-40C0-4A8E-8791-C80F827001C7}"/>
              </a:ext>
            </a:extLst>
          </p:cNvPr>
          <p:cNvSpPr/>
          <p:nvPr/>
        </p:nvSpPr>
        <p:spPr>
          <a:xfrm>
            <a:off x="15647987" y="24257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F3DFFBC-E5A0-4A81-B7A0-78D83549091D}"/>
              </a:ext>
            </a:extLst>
          </p:cNvPr>
          <p:cNvSpPr/>
          <p:nvPr/>
        </p:nvSpPr>
        <p:spPr>
          <a:xfrm>
            <a:off x="15343187" y="21209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E4810699-D72E-42E8-816D-30E8E8B96DA2}"/>
              </a:ext>
            </a:extLst>
          </p:cNvPr>
          <p:cNvSpPr/>
          <p:nvPr/>
        </p:nvSpPr>
        <p:spPr>
          <a:xfrm>
            <a:off x="15038387" y="18161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30" name="Arrow: Left-Up 29">
            <a:extLst>
              <a:ext uri="{FF2B5EF4-FFF2-40B4-BE49-F238E27FC236}">
                <a16:creationId xmlns:a16="http://schemas.microsoft.com/office/drawing/2014/main" id="{D4219FBB-D8C0-43B9-9DB4-0532235E3671}"/>
              </a:ext>
            </a:extLst>
          </p:cNvPr>
          <p:cNvSpPr/>
          <p:nvPr/>
        </p:nvSpPr>
        <p:spPr>
          <a:xfrm>
            <a:off x="15622587" y="3505203"/>
            <a:ext cx="909320" cy="2258050"/>
          </a:xfrm>
          <a:prstGeom prst="lef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/>
          </a:p>
        </p:txBody>
      </p:sp>
      <p:sp>
        <p:nvSpPr>
          <p:cNvPr id="31" name="Speech Bubble: Rectangle with Corners Rounded 30">
            <a:extLst>
              <a:ext uri="{FF2B5EF4-FFF2-40B4-BE49-F238E27FC236}">
                <a16:creationId xmlns:a16="http://schemas.microsoft.com/office/drawing/2014/main" id="{5C9039F3-3C4A-46C2-9C5D-288793128F9C}"/>
              </a:ext>
            </a:extLst>
          </p:cNvPr>
          <p:cNvSpPr/>
          <p:nvPr/>
        </p:nvSpPr>
        <p:spPr>
          <a:xfrm>
            <a:off x="18086387" y="515816"/>
            <a:ext cx="4927600" cy="1666240"/>
          </a:xfrm>
          <a:prstGeom prst="wedgeRoundRectCallout">
            <a:avLst>
              <a:gd name="adj1" fmla="val -48049"/>
              <a:gd name="adj2" fmla="val 77697"/>
              <a:gd name="adj3" fmla="val 16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supports many identifier types</a:t>
            </a:r>
          </a:p>
        </p:txBody>
      </p:sp>
    </p:spTree>
    <p:extLst>
      <p:ext uri="{BB962C8B-B14F-4D97-AF65-F5344CB8AC3E}">
        <p14:creationId xmlns:p14="http://schemas.microsoft.com/office/powerpoint/2010/main" val="13865548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7987" y="730251"/>
            <a:ext cx="21031200" cy="1464310"/>
          </a:xfrm>
        </p:spPr>
        <p:txBody>
          <a:bodyPr/>
          <a:lstStyle/>
          <a:p>
            <a:r>
              <a:rPr lang="en-GB" dirty="0"/>
              <a:t>Discovery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7977187" y="9133840"/>
            <a:ext cx="8432800" cy="2743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C60B924-0D5A-4887-B56B-B16E5624EB0B}"/>
              </a:ext>
            </a:extLst>
          </p:cNvPr>
          <p:cNvSpPr/>
          <p:nvPr/>
        </p:nvSpPr>
        <p:spPr>
          <a:xfrm>
            <a:off x="4553267" y="9169407"/>
            <a:ext cx="342392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I want to send </a:t>
            </a:r>
            <a:r>
              <a:rPr lang="en-GB" sz="2400"/>
              <a:t>to MSISDN 123456</a:t>
            </a:r>
            <a:endParaRPr lang="en-GB" sz="24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F648C61-B62D-4411-BFB9-C79961D8AE62}"/>
              </a:ext>
            </a:extLst>
          </p:cNvPr>
          <p:cNvSpPr/>
          <p:nvPr/>
        </p:nvSpPr>
        <p:spPr>
          <a:xfrm>
            <a:off x="8764587" y="4855209"/>
            <a:ext cx="6858000" cy="14643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Address Look-up Service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A1BD3DE-DE8D-41CC-A0AE-765D08A68261}"/>
              </a:ext>
            </a:extLst>
          </p:cNvPr>
          <p:cNvSpPr/>
          <p:nvPr/>
        </p:nvSpPr>
        <p:spPr>
          <a:xfrm>
            <a:off x="6605587" y="183896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Bank account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CDCBD11-3F43-422C-A449-14C88FB7671A}"/>
              </a:ext>
            </a:extLst>
          </p:cNvPr>
          <p:cNvSpPr/>
          <p:nvPr/>
        </p:nvSpPr>
        <p:spPr>
          <a:xfrm>
            <a:off x="10821987" y="265424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MSISDN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2AA41BA-62AA-4270-881C-05D4BE7CE9E3}"/>
              </a:ext>
            </a:extLst>
          </p:cNvPr>
          <p:cNvSpPr/>
          <p:nvPr/>
        </p:nvSpPr>
        <p:spPr>
          <a:xfrm rot="16200000">
            <a:off x="9823773" y="7101837"/>
            <a:ext cx="281432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/>
              <a:t>Who </a:t>
            </a:r>
            <a:r>
              <a:rPr lang="en-GB" sz="2200"/>
              <a:t>owns MSISDN 123456?</a:t>
            </a:r>
            <a:endParaRPr lang="en-GB" sz="2200" dirty="0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2D5503A3-6E85-4A6F-97E9-0A7492AF6372}"/>
              </a:ext>
            </a:extLst>
          </p:cNvPr>
          <p:cNvSpPr/>
          <p:nvPr/>
        </p:nvSpPr>
        <p:spPr>
          <a:xfrm rot="16200000">
            <a:off x="9663757" y="2639055"/>
            <a:ext cx="313435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/>
              <a:t>Who </a:t>
            </a:r>
            <a:r>
              <a:rPr lang="en-GB" sz="2200"/>
              <a:t>owns MSISDN 123456?</a:t>
            </a:r>
            <a:endParaRPr lang="en-GB" sz="2200" dirty="0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45861AF0-9DC4-4636-AC38-712DC0138F3B}"/>
              </a:ext>
            </a:extLst>
          </p:cNvPr>
          <p:cNvSpPr/>
          <p:nvPr/>
        </p:nvSpPr>
        <p:spPr>
          <a:xfrm rot="5400000">
            <a:off x="11916737" y="2663193"/>
            <a:ext cx="313435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/>
              <a:t>DFSP B </a:t>
            </a:r>
            <a:r>
              <a:rPr lang="en-GB" sz="2200"/>
              <a:t>owns MSISDN 123456</a:t>
            </a:r>
            <a:endParaRPr lang="en-GB" sz="2200" dirty="0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68E38A0-DF7B-4B3E-9AA9-B529A6F1DBF5}"/>
              </a:ext>
            </a:extLst>
          </p:cNvPr>
          <p:cNvSpPr/>
          <p:nvPr/>
        </p:nvSpPr>
        <p:spPr>
          <a:xfrm rot="5400000">
            <a:off x="12076751" y="7137403"/>
            <a:ext cx="2814324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/>
              <a:t>DFSP B </a:t>
            </a:r>
            <a:r>
              <a:rPr lang="en-GB" sz="2200"/>
              <a:t>owns MSISDN 123456</a:t>
            </a:r>
            <a:endParaRPr lang="en-GB" sz="2200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0770AE3D-E0B7-4020-9B23-86D6F8447E30}"/>
              </a:ext>
            </a:extLst>
          </p:cNvPr>
          <p:cNvSpPr/>
          <p:nvPr/>
        </p:nvSpPr>
        <p:spPr>
          <a:xfrm>
            <a:off x="16409987" y="9169407"/>
            <a:ext cx="402336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Do you speak </a:t>
            </a:r>
            <a:r>
              <a:rPr lang="en-GB" sz="2400"/>
              <a:t>for MSISDN 123456?</a:t>
            </a:r>
            <a:endParaRPr lang="en-GB" sz="2400" dirty="0"/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F636E7F9-A7E3-42E5-8171-2A32683F396D}"/>
              </a:ext>
            </a:extLst>
          </p:cNvPr>
          <p:cNvSpPr/>
          <p:nvPr/>
        </p:nvSpPr>
        <p:spPr>
          <a:xfrm>
            <a:off x="16409987" y="10586720"/>
            <a:ext cx="4023360" cy="1168400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Yes, I do. It’s Michael</a:t>
            </a:r>
          </a:p>
        </p:txBody>
      </p:sp>
      <p:sp>
        <p:nvSpPr>
          <p:cNvPr id="20" name="Arrow: Left-Up 19">
            <a:extLst>
              <a:ext uri="{FF2B5EF4-FFF2-40B4-BE49-F238E27FC236}">
                <a16:creationId xmlns:a16="http://schemas.microsoft.com/office/drawing/2014/main" id="{54C48A89-C996-4B06-96BC-2F379DCDC5E3}"/>
              </a:ext>
            </a:extLst>
          </p:cNvPr>
          <p:cNvSpPr/>
          <p:nvPr/>
        </p:nvSpPr>
        <p:spPr>
          <a:xfrm rot="5400000">
            <a:off x="7064061" y="4062726"/>
            <a:ext cx="2258052" cy="1143000"/>
          </a:xfrm>
          <a:prstGeom prst="leftUpArrow">
            <a:avLst>
              <a:gd name="adj1" fmla="val 15738"/>
              <a:gd name="adj2" fmla="val 21527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/>
          </a:p>
        </p:txBody>
      </p:sp>
      <p:sp>
        <p:nvSpPr>
          <p:cNvPr id="21" name="Arrow: Up-Down 20">
            <a:extLst>
              <a:ext uri="{FF2B5EF4-FFF2-40B4-BE49-F238E27FC236}">
                <a16:creationId xmlns:a16="http://schemas.microsoft.com/office/drawing/2014/main" id="{08AA9326-1FF9-458F-9C7A-972901BF8DF1}"/>
              </a:ext>
            </a:extLst>
          </p:cNvPr>
          <p:cNvSpPr/>
          <p:nvPr/>
        </p:nvSpPr>
        <p:spPr>
          <a:xfrm>
            <a:off x="12102147" y="1931664"/>
            <a:ext cx="355600" cy="289940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FD85ABE-5A99-43E4-90BB-0CDD73AF1FAE}"/>
              </a:ext>
            </a:extLst>
          </p:cNvPr>
          <p:cNvSpPr/>
          <p:nvPr/>
        </p:nvSpPr>
        <p:spPr>
          <a:xfrm>
            <a:off x="16257587" y="30353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EE7A60D-CDDE-4BBA-B7C1-FEF8158704AF}"/>
              </a:ext>
            </a:extLst>
          </p:cNvPr>
          <p:cNvSpPr/>
          <p:nvPr/>
        </p:nvSpPr>
        <p:spPr>
          <a:xfrm>
            <a:off x="15952787" y="27305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9264126-6658-4F96-B92F-21606BE39012}"/>
              </a:ext>
            </a:extLst>
          </p:cNvPr>
          <p:cNvSpPr/>
          <p:nvPr/>
        </p:nvSpPr>
        <p:spPr>
          <a:xfrm>
            <a:off x="15647987" y="24257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CE03155-1CF1-4A5F-A516-0C2226F2D405}"/>
              </a:ext>
            </a:extLst>
          </p:cNvPr>
          <p:cNvSpPr/>
          <p:nvPr/>
        </p:nvSpPr>
        <p:spPr>
          <a:xfrm>
            <a:off x="15343187" y="21209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E078E042-2CAB-4032-87B4-63CF3C81ADFF}"/>
              </a:ext>
            </a:extLst>
          </p:cNvPr>
          <p:cNvSpPr/>
          <p:nvPr/>
        </p:nvSpPr>
        <p:spPr>
          <a:xfrm>
            <a:off x="15038387" y="18161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32" name="Arrow: Left-Up 31">
            <a:extLst>
              <a:ext uri="{FF2B5EF4-FFF2-40B4-BE49-F238E27FC236}">
                <a16:creationId xmlns:a16="http://schemas.microsoft.com/office/drawing/2014/main" id="{280A77F1-E0FF-41A8-AF7F-43FB92B3EF72}"/>
              </a:ext>
            </a:extLst>
          </p:cNvPr>
          <p:cNvSpPr/>
          <p:nvPr/>
        </p:nvSpPr>
        <p:spPr>
          <a:xfrm>
            <a:off x="15622587" y="3505203"/>
            <a:ext cx="909320" cy="2258050"/>
          </a:xfrm>
          <a:prstGeom prst="lef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/>
          </a:p>
        </p:txBody>
      </p:sp>
      <p:sp>
        <p:nvSpPr>
          <p:cNvPr id="33" name="Speech Bubble: Rectangle with Corners Rounded 32">
            <a:extLst>
              <a:ext uri="{FF2B5EF4-FFF2-40B4-BE49-F238E27FC236}">
                <a16:creationId xmlns:a16="http://schemas.microsoft.com/office/drawing/2014/main" id="{5C0C148A-2592-414B-B2A5-9B9D1F104977}"/>
              </a:ext>
            </a:extLst>
          </p:cNvPr>
          <p:cNvSpPr/>
          <p:nvPr/>
        </p:nvSpPr>
        <p:spPr>
          <a:xfrm>
            <a:off x="18086387" y="515816"/>
            <a:ext cx="4927600" cy="1666240"/>
          </a:xfrm>
          <a:prstGeom prst="wedgeRoundRectCallout">
            <a:avLst>
              <a:gd name="adj1" fmla="val -48049"/>
              <a:gd name="adj2" fmla="val 77697"/>
              <a:gd name="adj3" fmla="val 16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supports many identifier types</a:t>
            </a:r>
          </a:p>
        </p:txBody>
      </p:sp>
      <p:sp>
        <p:nvSpPr>
          <p:cNvPr id="25" name="Speech Bubble: Rectangle 24">
            <a:extLst>
              <a:ext uri="{FF2B5EF4-FFF2-40B4-BE49-F238E27FC236}">
                <a16:creationId xmlns:a16="http://schemas.microsoft.com/office/drawing/2014/main" id="{979BC5A6-78DB-43B3-A2DD-00F75B6EC901}"/>
              </a:ext>
            </a:extLst>
          </p:cNvPr>
          <p:cNvSpPr/>
          <p:nvPr/>
        </p:nvSpPr>
        <p:spPr>
          <a:xfrm>
            <a:off x="6255520" y="3922520"/>
            <a:ext cx="8432799" cy="1948441"/>
          </a:xfrm>
          <a:prstGeom prst="wedgeRectCallout">
            <a:avLst>
              <a:gd name="adj1" fmla="val 92499"/>
              <a:gd name="adj2" fmla="val 311201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/>
              <a:t>PUT /parties/MSISDN/123456</a:t>
            </a:r>
          </a:p>
        </p:txBody>
      </p:sp>
    </p:spTree>
    <p:extLst>
      <p:ext uri="{BB962C8B-B14F-4D97-AF65-F5344CB8AC3E}">
        <p14:creationId xmlns:p14="http://schemas.microsoft.com/office/powerpoint/2010/main" val="11613313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7987" y="730251"/>
            <a:ext cx="21031200" cy="1464310"/>
          </a:xfrm>
        </p:spPr>
        <p:txBody>
          <a:bodyPr/>
          <a:lstStyle/>
          <a:p>
            <a:r>
              <a:rPr lang="en-GB" dirty="0"/>
              <a:t>Discovery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7977187" y="9133840"/>
            <a:ext cx="8432800" cy="2743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C60B924-0D5A-4887-B56B-B16E5624EB0B}"/>
              </a:ext>
            </a:extLst>
          </p:cNvPr>
          <p:cNvSpPr/>
          <p:nvPr/>
        </p:nvSpPr>
        <p:spPr>
          <a:xfrm>
            <a:off x="4553267" y="9169407"/>
            <a:ext cx="342392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I want to send </a:t>
            </a:r>
            <a:r>
              <a:rPr lang="en-GB" sz="2400"/>
              <a:t>to MSISDN 123456</a:t>
            </a:r>
            <a:endParaRPr lang="en-GB" sz="24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F648C61-B62D-4411-BFB9-C79961D8AE62}"/>
              </a:ext>
            </a:extLst>
          </p:cNvPr>
          <p:cNvSpPr/>
          <p:nvPr/>
        </p:nvSpPr>
        <p:spPr>
          <a:xfrm>
            <a:off x="8764587" y="4855209"/>
            <a:ext cx="6858000" cy="14643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Address Look-up Service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A1BD3DE-DE8D-41CC-A0AE-765D08A68261}"/>
              </a:ext>
            </a:extLst>
          </p:cNvPr>
          <p:cNvSpPr/>
          <p:nvPr/>
        </p:nvSpPr>
        <p:spPr>
          <a:xfrm>
            <a:off x="6605587" y="183896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Bank account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CDCBD11-3F43-422C-A449-14C88FB7671A}"/>
              </a:ext>
            </a:extLst>
          </p:cNvPr>
          <p:cNvSpPr/>
          <p:nvPr/>
        </p:nvSpPr>
        <p:spPr>
          <a:xfrm>
            <a:off x="10821987" y="265424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MSISDN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2AA41BA-62AA-4270-881C-05D4BE7CE9E3}"/>
              </a:ext>
            </a:extLst>
          </p:cNvPr>
          <p:cNvSpPr/>
          <p:nvPr/>
        </p:nvSpPr>
        <p:spPr>
          <a:xfrm rot="16200000">
            <a:off x="9823773" y="7101837"/>
            <a:ext cx="281432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/>
              <a:t>Who </a:t>
            </a:r>
            <a:r>
              <a:rPr lang="en-GB" sz="2200"/>
              <a:t>owns MSISDN 123456?</a:t>
            </a:r>
            <a:endParaRPr lang="en-GB" sz="2200" dirty="0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2D5503A3-6E85-4A6F-97E9-0A7492AF6372}"/>
              </a:ext>
            </a:extLst>
          </p:cNvPr>
          <p:cNvSpPr/>
          <p:nvPr/>
        </p:nvSpPr>
        <p:spPr>
          <a:xfrm rot="16200000">
            <a:off x="9663757" y="2639055"/>
            <a:ext cx="313435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/>
              <a:t>Who </a:t>
            </a:r>
            <a:r>
              <a:rPr lang="en-GB" sz="2200"/>
              <a:t>owns MSISDN 123456?</a:t>
            </a:r>
            <a:endParaRPr lang="en-GB" sz="2200" dirty="0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45861AF0-9DC4-4636-AC38-712DC0138F3B}"/>
              </a:ext>
            </a:extLst>
          </p:cNvPr>
          <p:cNvSpPr/>
          <p:nvPr/>
        </p:nvSpPr>
        <p:spPr>
          <a:xfrm rot="5400000">
            <a:off x="11916737" y="2663193"/>
            <a:ext cx="313435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/>
              <a:t>DFSP B </a:t>
            </a:r>
            <a:r>
              <a:rPr lang="en-GB" sz="2200"/>
              <a:t>owns MSISDN 123456</a:t>
            </a:r>
            <a:endParaRPr lang="en-GB" sz="2200" dirty="0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68E38A0-DF7B-4B3E-9AA9-B529A6F1DBF5}"/>
              </a:ext>
            </a:extLst>
          </p:cNvPr>
          <p:cNvSpPr/>
          <p:nvPr/>
        </p:nvSpPr>
        <p:spPr>
          <a:xfrm rot="5400000">
            <a:off x="12076751" y="7137403"/>
            <a:ext cx="2814324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200" dirty="0"/>
              <a:t>DFSP B </a:t>
            </a:r>
            <a:r>
              <a:rPr lang="en-GB" sz="2200"/>
              <a:t>owns MSISDN 123456</a:t>
            </a:r>
            <a:endParaRPr lang="en-GB" sz="2200" dirty="0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0770AE3D-E0B7-4020-9B23-86D6F8447E30}"/>
              </a:ext>
            </a:extLst>
          </p:cNvPr>
          <p:cNvSpPr/>
          <p:nvPr/>
        </p:nvSpPr>
        <p:spPr>
          <a:xfrm>
            <a:off x="16409987" y="9169407"/>
            <a:ext cx="402336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Do you speak </a:t>
            </a:r>
            <a:r>
              <a:rPr lang="en-GB" sz="2400"/>
              <a:t>for MSISDN 123456?</a:t>
            </a:r>
            <a:endParaRPr lang="en-GB" sz="2400" dirty="0"/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F636E7F9-A7E3-42E5-8171-2A32683F396D}"/>
              </a:ext>
            </a:extLst>
          </p:cNvPr>
          <p:cNvSpPr/>
          <p:nvPr/>
        </p:nvSpPr>
        <p:spPr>
          <a:xfrm>
            <a:off x="16409987" y="10586720"/>
            <a:ext cx="4023360" cy="1168400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Yes, I do. It’s Michael</a:t>
            </a:r>
          </a:p>
        </p:txBody>
      </p:sp>
      <p:sp>
        <p:nvSpPr>
          <p:cNvPr id="18" name="Arrow: Left 17">
            <a:extLst>
              <a:ext uri="{FF2B5EF4-FFF2-40B4-BE49-F238E27FC236}">
                <a16:creationId xmlns:a16="http://schemas.microsoft.com/office/drawing/2014/main" id="{8B5C9D59-7777-4728-B3BF-1A2B5580B2A1}"/>
              </a:ext>
            </a:extLst>
          </p:cNvPr>
          <p:cNvSpPr/>
          <p:nvPr/>
        </p:nvSpPr>
        <p:spPr>
          <a:xfrm>
            <a:off x="4482147" y="10586720"/>
            <a:ext cx="3495040" cy="1168400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You need to send to DFSP B. It’s Michael</a:t>
            </a:r>
          </a:p>
        </p:txBody>
      </p:sp>
      <p:sp>
        <p:nvSpPr>
          <p:cNvPr id="20" name="Arrow: Left-Up 19">
            <a:extLst>
              <a:ext uri="{FF2B5EF4-FFF2-40B4-BE49-F238E27FC236}">
                <a16:creationId xmlns:a16="http://schemas.microsoft.com/office/drawing/2014/main" id="{70D38E75-D661-44DB-9557-5893641BE81E}"/>
              </a:ext>
            </a:extLst>
          </p:cNvPr>
          <p:cNvSpPr/>
          <p:nvPr/>
        </p:nvSpPr>
        <p:spPr>
          <a:xfrm rot="5400000">
            <a:off x="7064061" y="4062726"/>
            <a:ext cx="2258052" cy="1143000"/>
          </a:xfrm>
          <a:prstGeom prst="leftUpArrow">
            <a:avLst>
              <a:gd name="adj1" fmla="val 15738"/>
              <a:gd name="adj2" fmla="val 21527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/>
          </a:p>
        </p:txBody>
      </p:sp>
      <p:sp>
        <p:nvSpPr>
          <p:cNvPr id="21" name="Arrow: Up-Down 20">
            <a:extLst>
              <a:ext uri="{FF2B5EF4-FFF2-40B4-BE49-F238E27FC236}">
                <a16:creationId xmlns:a16="http://schemas.microsoft.com/office/drawing/2014/main" id="{815E2DC2-F6C4-4E2F-AD16-9626EFA95BAC}"/>
              </a:ext>
            </a:extLst>
          </p:cNvPr>
          <p:cNvSpPr/>
          <p:nvPr/>
        </p:nvSpPr>
        <p:spPr>
          <a:xfrm>
            <a:off x="12102147" y="1931664"/>
            <a:ext cx="355600" cy="289940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5CDF2EF-3CC0-48F3-B9D1-4D6858A5BC0B}"/>
              </a:ext>
            </a:extLst>
          </p:cNvPr>
          <p:cNvSpPr/>
          <p:nvPr/>
        </p:nvSpPr>
        <p:spPr>
          <a:xfrm>
            <a:off x="16257587" y="30353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CA3D622-7368-4FCB-900D-814FCE853A00}"/>
              </a:ext>
            </a:extLst>
          </p:cNvPr>
          <p:cNvSpPr/>
          <p:nvPr/>
        </p:nvSpPr>
        <p:spPr>
          <a:xfrm>
            <a:off x="15952787" y="27305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B9542FA-9ECA-4E57-A333-9EA9532E63EF}"/>
              </a:ext>
            </a:extLst>
          </p:cNvPr>
          <p:cNvSpPr/>
          <p:nvPr/>
        </p:nvSpPr>
        <p:spPr>
          <a:xfrm>
            <a:off x="15647987" y="24257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E031CBF-57C5-40B3-B8E7-7AE5E815056C}"/>
              </a:ext>
            </a:extLst>
          </p:cNvPr>
          <p:cNvSpPr/>
          <p:nvPr/>
        </p:nvSpPr>
        <p:spPr>
          <a:xfrm>
            <a:off x="15343187" y="21209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E074F32C-C7DD-4200-A064-5887E94E376B}"/>
              </a:ext>
            </a:extLst>
          </p:cNvPr>
          <p:cNvSpPr/>
          <p:nvPr/>
        </p:nvSpPr>
        <p:spPr>
          <a:xfrm>
            <a:off x="15038387" y="18161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Alias</a:t>
            </a:r>
          </a:p>
        </p:txBody>
      </p:sp>
      <p:sp>
        <p:nvSpPr>
          <p:cNvPr id="32" name="Arrow: Left-Up 31">
            <a:extLst>
              <a:ext uri="{FF2B5EF4-FFF2-40B4-BE49-F238E27FC236}">
                <a16:creationId xmlns:a16="http://schemas.microsoft.com/office/drawing/2014/main" id="{7287B691-DD3E-4BD1-AEC7-0F285D547299}"/>
              </a:ext>
            </a:extLst>
          </p:cNvPr>
          <p:cNvSpPr/>
          <p:nvPr/>
        </p:nvSpPr>
        <p:spPr>
          <a:xfrm>
            <a:off x="15622587" y="3505203"/>
            <a:ext cx="909320" cy="2258050"/>
          </a:xfrm>
          <a:prstGeom prst="lef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/>
          </a:p>
        </p:txBody>
      </p:sp>
      <p:sp>
        <p:nvSpPr>
          <p:cNvPr id="33" name="Speech Bubble: Rectangle with Corners Rounded 32">
            <a:extLst>
              <a:ext uri="{FF2B5EF4-FFF2-40B4-BE49-F238E27FC236}">
                <a16:creationId xmlns:a16="http://schemas.microsoft.com/office/drawing/2014/main" id="{1B4B982A-E7D6-49F4-BAF5-1B57D9DFA9B7}"/>
              </a:ext>
            </a:extLst>
          </p:cNvPr>
          <p:cNvSpPr/>
          <p:nvPr/>
        </p:nvSpPr>
        <p:spPr>
          <a:xfrm>
            <a:off x="18086387" y="515816"/>
            <a:ext cx="4927600" cy="1666240"/>
          </a:xfrm>
          <a:prstGeom prst="wedgeRoundRectCallout">
            <a:avLst>
              <a:gd name="adj1" fmla="val -48049"/>
              <a:gd name="adj2" fmla="val 77697"/>
              <a:gd name="adj3" fmla="val 16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supports many identifier types</a:t>
            </a:r>
          </a:p>
        </p:txBody>
      </p:sp>
    </p:spTree>
    <p:extLst>
      <p:ext uri="{BB962C8B-B14F-4D97-AF65-F5344CB8AC3E}">
        <p14:creationId xmlns:p14="http://schemas.microsoft.com/office/powerpoint/2010/main" val="1768034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4113AB5-8170-8749-9F72-6B7D5265A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0387" y="2695075"/>
            <a:ext cx="21193012" cy="8756542"/>
          </a:xfrm>
        </p:spPr>
        <p:txBody>
          <a:bodyPr>
            <a:normAutofit fontScale="92500" lnSpcReduction="10000"/>
          </a:bodyPr>
          <a:lstStyle/>
          <a:p>
            <a:pPr marL="914400" indent="-914400">
              <a:spcBef>
                <a:spcPts val="1600"/>
              </a:spcBef>
              <a:buClr>
                <a:schemeClr val="bg1"/>
              </a:buClr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005A83"/>
                </a:solidFill>
                <a:ea typeface="Arial Hebrew" charset="-79"/>
                <a:cs typeface="Arial Hebrew" charset="-79"/>
                <a:sym typeface="Ubuntu"/>
              </a:rPr>
              <a:t>The purpose of the API is to </a:t>
            </a:r>
            <a:r>
              <a:rPr lang="en-US" i="1" dirty="0">
                <a:solidFill>
                  <a:schemeClr val="accent1">
                    <a:lumMod val="60000"/>
                    <a:lumOff val="40000"/>
                  </a:schemeClr>
                </a:solidFill>
                <a:ea typeface="Arial Hebrew" charset="-79"/>
                <a:cs typeface="Arial Hebrew" charset="-79"/>
                <a:sym typeface="Ubuntu"/>
              </a:rPr>
              <a:t>enable interoperable financial transactions from a Payer located in one Digital Financial Service Provider (FSP) to a Payee located in another FSP, without the Payer needing to know which FSP the Payee uses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a typeface="Arial Hebrew" charset="-79"/>
                <a:cs typeface="Arial Hebrew" charset="-79"/>
                <a:sym typeface="Ubuntu"/>
              </a:rPr>
              <a:t>.</a:t>
            </a:r>
          </a:p>
          <a:p>
            <a:pPr marL="914400" indent="-914400">
              <a:spcBef>
                <a:spcPts val="1600"/>
              </a:spcBef>
              <a:buClr>
                <a:schemeClr val="bg1"/>
              </a:buClr>
              <a:buSzPct val="100000"/>
              <a:buFont typeface="+mj-lt"/>
              <a:buAutoNum type="arabicPeriod"/>
            </a:pPr>
            <a:endParaRPr lang="en-US" dirty="0">
              <a:ea typeface="Arial Hebrew" charset="-79"/>
              <a:cs typeface="Arial Hebrew" charset="-79"/>
              <a:sym typeface="Ubuntu"/>
            </a:endParaRPr>
          </a:p>
          <a:p>
            <a:pPr marL="914400" indent="-914400">
              <a:spcBef>
                <a:spcPts val="1600"/>
              </a:spcBef>
              <a:buClr>
                <a:schemeClr val="bg1"/>
              </a:buClr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005A83"/>
                </a:solidFill>
                <a:ea typeface="Arial Hebrew" charset="-79"/>
                <a:cs typeface="Arial Hebrew" charset="-79"/>
                <a:sym typeface="Ubuntu"/>
              </a:rPr>
              <a:t>API Limits/Restrictions:</a:t>
            </a:r>
          </a:p>
          <a:p>
            <a:pPr marL="1828800" lvl="1" indent="-914400">
              <a:spcBef>
                <a:spcPts val="1600"/>
              </a:spcBef>
              <a:buClr>
                <a:schemeClr val="bg1"/>
              </a:buClr>
              <a:buSzPct val="100000"/>
              <a:buFont typeface="+mj-lt"/>
              <a:buAutoNum type="alphaLcPeriod"/>
            </a:pPr>
            <a:r>
              <a:rPr lang="en-US" sz="3800" dirty="0">
                <a:ea typeface="Arial Hebrew" charset="-79"/>
                <a:cs typeface="Arial Hebrew" charset="-79"/>
                <a:sym typeface="Ubuntu"/>
              </a:rPr>
              <a:t>The API does not currently support transfers which require currency conversion (</a:t>
            </a:r>
            <a:r>
              <a:rPr lang="en-US" sz="3800" dirty="0">
                <a:solidFill>
                  <a:srgbClr val="005A83"/>
                </a:solidFill>
                <a:ea typeface="Arial Hebrew" charset="-79"/>
                <a:cs typeface="Arial Hebrew" charset="-79"/>
                <a:sym typeface="Ubuntu"/>
              </a:rPr>
              <a:t>Design/</a:t>
            </a:r>
            <a:r>
              <a:rPr lang="en-US" sz="3800" dirty="0" err="1">
                <a:solidFill>
                  <a:srgbClr val="005A83"/>
                </a:solidFill>
                <a:ea typeface="Arial Hebrew" charset="-79"/>
                <a:cs typeface="Arial Hebrew" charset="-79"/>
                <a:sym typeface="Ubuntu"/>
              </a:rPr>
              <a:t>PoC</a:t>
            </a:r>
            <a:r>
              <a:rPr lang="en-US" sz="3800" dirty="0">
                <a:solidFill>
                  <a:srgbClr val="005A83"/>
                </a:solidFill>
                <a:ea typeface="Arial Hebrew" charset="-79"/>
                <a:cs typeface="Arial Hebrew" charset="-79"/>
                <a:sym typeface="Ubuntu"/>
              </a:rPr>
              <a:t> work ongoing</a:t>
            </a:r>
            <a:r>
              <a:rPr lang="en-US" sz="3800" dirty="0">
                <a:ea typeface="Arial Hebrew" charset="-79"/>
                <a:cs typeface="Arial Hebrew" charset="-79"/>
                <a:sym typeface="Ubuntu"/>
              </a:rPr>
              <a:t>)</a:t>
            </a:r>
          </a:p>
          <a:p>
            <a:pPr marL="1828800" lvl="1" indent="-914400">
              <a:spcBef>
                <a:spcPts val="1600"/>
              </a:spcBef>
              <a:buClr>
                <a:schemeClr val="bg1"/>
              </a:buClr>
              <a:buSzPct val="100000"/>
              <a:buFont typeface="+mj-lt"/>
              <a:buAutoNum type="alphaLcPeriod"/>
            </a:pPr>
            <a:r>
              <a:rPr lang="en-US" sz="3800" dirty="0">
                <a:ea typeface="Arial Hebrew" charset="-79"/>
                <a:cs typeface="Arial Hebrew" charset="-79"/>
                <a:sym typeface="Ubuntu"/>
              </a:rPr>
              <a:t>All participants currently need to belong to the same switch. (</a:t>
            </a:r>
            <a:r>
              <a:rPr lang="en-US" sz="3800" dirty="0">
                <a:solidFill>
                  <a:srgbClr val="005A83"/>
                </a:solidFill>
                <a:ea typeface="Arial Hebrew" charset="-79"/>
                <a:cs typeface="Arial Hebrew" charset="-79"/>
                <a:sym typeface="Ubuntu"/>
              </a:rPr>
              <a:t>Design/</a:t>
            </a:r>
            <a:r>
              <a:rPr lang="en-US" sz="3800" dirty="0" err="1">
                <a:solidFill>
                  <a:srgbClr val="005A83"/>
                </a:solidFill>
                <a:ea typeface="Arial Hebrew" charset="-79"/>
                <a:cs typeface="Arial Hebrew" charset="-79"/>
                <a:sym typeface="Ubuntu"/>
              </a:rPr>
              <a:t>PoC</a:t>
            </a:r>
            <a:r>
              <a:rPr lang="en-US" sz="3800" dirty="0">
                <a:solidFill>
                  <a:srgbClr val="005A83"/>
                </a:solidFill>
                <a:ea typeface="Arial Hebrew" charset="-79"/>
                <a:cs typeface="Arial Hebrew" charset="-79"/>
                <a:sym typeface="Ubuntu"/>
              </a:rPr>
              <a:t> work ongoing</a:t>
            </a:r>
            <a:r>
              <a:rPr lang="en-US" sz="3800" dirty="0">
                <a:ea typeface="Arial Hebrew" charset="-79"/>
                <a:cs typeface="Arial Hebrew" charset="-79"/>
                <a:sym typeface="Ubuntu"/>
              </a:rPr>
              <a:t>)</a:t>
            </a:r>
          </a:p>
          <a:p>
            <a:pPr marL="1828800" lvl="1" indent="-914400">
              <a:spcBef>
                <a:spcPts val="1600"/>
              </a:spcBef>
              <a:buClr>
                <a:schemeClr val="bg1"/>
              </a:buClr>
              <a:buSzPct val="100000"/>
              <a:buFont typeface="+mj-lt"/>
              <a:buAutoNum type="alphaLcPeriod"/>
            </a:pPr>
            <a:r>
              <a:rPr lang="en-US" sz="3800" dirty="0">
                <a:ea typeface="Arial Hebrew" charset="-79"/>
                <a:cs typeface="Arial Hebrew" charset="-79"/>
                <a:sym typeface="Ubuntu"/>
              </a:rPr>
              <a:t>The API facilitates communications between DFSPs. It does not specify any front-end interactions with the end customer</a:t>
            </a:r>
          </a:p>
          <a:p>
            <a:pPr marL="1828800" lvl="1" indent="-914400">
              <a:spcBef>
                <a:spcPts val="1600"/>
              </a:spcBef>
              <a:buClr>
                <a:schemeClr val="bg1"/>
              </a:buClr>
              <a:buSzPct val="100000"/>
              <a:buFont typeface="+mj-lt"/>
              <a:buAutoNum type="alphaLcPeriod"/>
            </a:pPr>
            <a:r>
              <a:rPr lang="en-US" sz="3800" dirty="0">
                <a:ea typeface="Arial Hebrew" charset="-79"/>
                <a:cs typeface="Arial Hebrew" charset="-79"/>
                <a:sym typeface="Ubuntu"/>
              </a:rPr>
              <a:t>Prefunded accounts (Settlements, Funds In/Out, Reconciliation handled separately, outside of the Open API)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144E7C-4551-3C40-8FF2-6C5EB2286ED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D91A16E7-7A4B-8846-8827-0EA931B1AFDA}" type="slidenum">
              <a:rPr lang="en-US" sz="200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/>
              <a:t>2</a:t>
            </a:fld>
            <a:endParaRPr lang="en-US" sz="200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EEFEAFD-AB44-BB4F-BCC0-D64103C1A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1380560"/>
          </a:xfrm>
        </p:spPr>
        <p:txBody>
          <a:bodyPr/>
          <a:lstStyle/>
          <a:p>
            <a:r>
              <a:rPr lang="en-US" dirty="0">
                <a:ea typeface="Arial Hebrew" charset="-79"/>
                <a:cs typeface="Arial Hebrew" charset="-79"/>
                <a:sym typeface="Ubuntu"/>
              </a:rPr>
              <a:t>Overview: Purpose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23F210-AA3D-4D4D-A014-20CE2069FAD6}"/>
              </a:ext>
            </a:extLst>
          </p:cNvPr>
          <p:cNvSpPr txBox="1"/>
          <p:nvPr/>
        </p:nvSpPr>
        <p:spPr>
          <a:xfrm>
            <a:off x="19151951" y="12615445"/>
            <a:ext cx="32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5A83"/>
                </a:solidFill>
                <a:ea typeface="Arial Hebrew" charset="-79"/>
                <a:cs typeface="Arial Hebrew" charset="-79"/>
              </a:rPr>
              <a:t>ML OSS </a:t>
            </a:r>
            <a:r>
              <a:rPr lang="en-US" sz="1600" dirty="0">
                <a:solidFill>
                  <a:srgbClr val="005A83"/>
                </a:solidFill>
                <a:ea typeface="Arial Hebrew" charset="-79"/>
                <a:cs typeface="Arial Hebrew" charset="-79"/>
              </a:rPr>
              <a:t>for</a:t>
            </a:r>
            <a:r>
              <a:rPr lang="en-US" sz="2400" dirty="0">
                <a:solidFill>
                  <a:srgbClr val="005A83"/>
                </a:solidFill>
                <a:ea typeface="Arial Hebrew" charset="-79"/>
                <a:cs typeface="Arial Hebrew" charset="-79"/>
              </a:rPr>
              <a:t> BMGF</a:t>
            </a:r>
          </a:p>
        </p:txBody>
      </p:sp>
    </p:spTree>
    <p:extLst>
      <p:ext uri="{BB962C8B-B14F-4D97-AF65-F5344CB8AC3E}">
        <p14:creationId xmlns:p14="http://schemas.microsoft.com/office/powerpoint/2010/main" val="2443059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Agreement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9"/>
            <a:ext cx="6323428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to MSISDN 123456 at DFSP B</a:t>
            </a:r>
          </a:p>
        </p:txBody>
      </p:sp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30B051D1-5209-496C-9EE4-9F407D528703}"/>
              </a:ext>
            </a:extLst>
          </p:cNvPr>
          <p:cNvSpPr/>
          <p:nvPr/>
        </p:nvSpPr>
        <p:spPr>
          <a:xfrm>
            <a:off x="8793621" y="7281016"/>
            <a:ext cx="8432799" cy="1948441"/>
          </a:xfrm>
          <a:prstGeom prst="wedgeRectCallout">
            <a:avLst>
              <a:gd name="adj1" fmla="val -59714"/>
              <a:gd name="adj2" fmla="val -216869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/>
              <a:t>POST /quotes</a:t>
            </a:r>
          </a:p>
        </p:txBody>
      </p:sp>
    </p:spTree>
    <p:extLst>
      <p:ext uri="{BB962C8B-B14F-4D97-AF65-F5344CB8AC3E}">
        <p14:creationId xmlns:p14="http://schemas.microsoft.com/office/powerpoint/2010/main" val="2913473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Agreement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18205182" y="2854960"/>
            <a:ext cx="5469206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9"/>
            <a:ext cx="6323428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to MSISDN 123456 at DFSP B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B55551C-2421-4FB5-9103-03B174551D7E}"/>
              </a:ext>
            </a:extLst>
          </p:cNvPr>
          <p:cNvSpPr/>
          <p:nvPr/>
        </p:nvSpPr>
        <p:spPr>
          <a:xfrm>
            <a:off x="14435040" y="3108957"/>
            <a:ext cx="377014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to MSISDN 123456 at DFSP B</a:t>
            </a:r>
          </a:p>
        </p:txBody>
      </p:sp>
    </p:spTree>
    <p:extLst>
      <p:ext uri="{BB962C8B-B14F-4D97-AF65-F5344CB8AC3E}">
        <p14:creationId xmlns:p14="http://schemas.microsoft.com/office/powerpoint/2010/main" val="36235301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Agreement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18205182" y="2854960"/>
            <a:ext cx="5469206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9"/>
            <a:ext cx="6323428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to MSISDN 123456 at DFSP B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B55551C-2421-4FB5-9103-03B174551D7E}"/>
              </a:ext>
            </a:extLst>
          </p:cNvPr>
          <p:cNvSpPr/>
          <p:nvPr/>
        </p:nvSpPr>
        <p:spPr>
          <a:xfrm>
            <a:off x="14435040" y="3108957"/>
            <a:ext cx="377014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</a:t>
            </a:r>
          </a:p>
        </p:txBody>
      </p:sp>
      <p:sp>
        <p:nvSpPr>
          <p:cNvPr id="6" name="Action Button: Help 5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7B269C45-3CFB-4D3A-9E40-4F84F94B69BB}"/>
              </a:ext>
            </a:extLst>
          </p:cNvPr>
          <p:cNvSpPr/>
          <p:nvPr/>
        </p:nvSpPr>
        <p:spPr>
          <a:xfrm>
            <a:off x="18917944" y="3291841"/>
            <a:ext cx="4126522" cy="106679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this an account I recognise?</a:t>
            </a:r>
          </a:p>
        </p:txBody>
      </p:sp>
    </p:spTree>
    <p:extLst>
      <p:ext uri="{BB962C8B-B14F-4D97-AF65-F5344CB8AC3E}">
        <p14:creationId xmlns:p14="http://schemas.microsoft.com/office/powerpoint/2010/main" val="13552279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Agreement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18205182" y="2854960"/>
            <a:ext cx="5469206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9"/>
            <a:ext cx="6323428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B55551C-2421-4FB5-9103-03B174551D7E}"/>
              </a:ext>
            </a:extLst>
          </p:cNvPr>
          <p:cNvSpPr/>
          <p:nvPr/>
        </p:nvSpPr>
        <p:spPr>
          <a:xfrm>
            <a:off x="14435040" y="3108957"/>
            <a:ext cx="377014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</a:t>
            </a:r>
          </a:p>
        </p:txBody>
      </p:sp>
      <p:sp>
        <p:nvSpPr>
          <p:cNvPr id="6" name="Action Button: Help 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7B269C45-3CFB-4D3A-9E40-4F84F94B69BB}"/>
              </a:ext>
            </a:extLst>
          </p:cNvPr>
          <p:cNvSpPr/>
          <p:nvPr/>
        </p:nvSpPr>
        <p:spPr>
          <a:xfrm>
            <a:off x="18917944" y="3291841"/>
            <a:ext cx="4126522" cy="106679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this an account I recognise?</a:t>
            </a:r>
          </a:p>
        </p:txBody>
      </p:sp>
      <p:sp>
        <p:nvSpPr>
          <p:cNvPr id="9" name="Action Button: Help 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E390923-7BA6-4F52-9D31-3F7F0F6ECC46}"/>
              </a:ext>
            </a:extLst>
          </p:cNvPr>
          <p:cNvSpPr/>
          <p:nvPr/>
        </p:nvSpPr>
        <p:spPr>
          <a:xfrm>
            <a:off x="18876520" y="4719321"/>
            <a:ext cx="4126522" cy="106679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Can it accept this transfer?</a:t>
            </a:r>
          </a:p>
        </p:txBody>
      </p:sp>
    </p:spTree>
    <p:extLst>
      <p:ext uri="{BB962C8B-B14F-4D97-AF65-F5344CB8AC3E}">
        <p14:creationId xmlns:p14="http://schemas.microsoft.com/office/powerpoint/2010/main" val="11563150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Agreement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18205182" y="2854960"/>
            <a:ext cx="5469206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9"/>
            <a:ext cx="6323428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B55551C-2421-4FB5-9103-03B174551D7E}"/>
              </a:ext>
            </a:extLst>
          </p:cNvPr>
          <p:cNvSpPr/>
          <p:nvPr/>
        </p:nvSpPr>
        <p:spPr>
          <a:xfrm>
            <a:off x="14435040" y="3108957"/>
            <a:ext cx="377014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</a:t>
            </a:r>
          </a:p>
        </p:txBody>
      </p:sp>
      <p:sp>
        <p:nvSpPr>
          <p:cNvPr id="6" name="Action Button: Help 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7B269C45-3CFB-4D3A-9E40-4F84F94B69BB}"/>
              </a:ext>
            </a:extLst>
          </p:cNvPr>
          <p:cNvSpPr/>
          <p:nvPr/>
        </p:nvSpPr>
        <p:spPr>
          <a:xfrm>
            <a:off x="18917944" y="3291841"/>
            <a:ext cx="4126522" cy="106679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this an account I recognise?</a:t>
            </a:r>
          </a:p>
        </p:txBody>
      </p:sp>
      <p:sp>
        <p:nvSpPr>
          <p:cNvPr id="9" name="Action Button: Help 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E390923-7BA6-4F52-9D31-3F7F0F6ECC46}"/>
              </a:ext>
            </a:extLst>
          </p:cNvPr>
          <p:cNvSpPr/>
          <p:nvPr/>
        </p:nvSpPr>
        <p:spPr>
          <a:xfrm>
            <a:off x="18876520" y="4719321"/>
            <a:ext cx="4126522" cy="106679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Can it accept this transfer?</a:t>
            </a:r>
          </a:p>
        </p:txBody>
      </p:sp>
      <p:sp>
        <p:nvSpPr>
          <p:cNvPr id="10" name="Action Button: Help 9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F9F711D3-6AE5-49EA-8860-47319663A0AC}"/>
              </a:ext>
            </a:extLst>
          </p:cNvPr>
          <p:cNvSpPr/>
          <p:nvPr/>
        </p:nvSpPr>
        <p:spPr>
          <a:xfrm>
            <a:off x="18876520" y="6146803"/>
            <a:ext cx="4126522" cy="106679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Are there any other reasons to reject?</a:t>
            </a:r>
          </a:p>
        </p:txBody>
      </p:sp>
    </p:spTree>
    <p:extLst>
      <p:ext uri="{BB962C8B-B14F-4D97-AF65-F5344CB8AC3E}">
        <p14:creationId xmlns:p14="http://schemas.microsoft.com/office/powerpoint/2010/main" val="31815804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Agreement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18205182" y="2854960"/>
            <a:ext cx="5469206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9"/>
            <a:ext cx="6323428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B55551C-2421-4FB5-9103-03B174551D7E}"/>
              </a:ext>
            </a:extLst>
          </p:cNvPr>
          <p:cNvSpPr/>
          <p:nvPr/>
        </p:nvSpPr>
        <p:spPr>
          <a:xfrm>
            <a:off x="14435040" y="3108957"/>
            <a:ext cx="377014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</a:t>
            </a:r>
          </a:p>
        </p:txBody>
      </p:sp>
      <p:sp>
        <p:nvSpPr>
          <p:cNvPr id="6" name="Action Button: Help 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7B269C45-3CFB-4D3A-9E40-4F84F94B69BB}"/>
              </a:ext>
            </a:extLst>
          </p:cNvPr>
          <p:cNvSpPr/>
          <p:nvPr/>
        </p:nvSpPr>
        <p:spPr>
          <a:xfrm>
            <a:off x="18917944" y="3291841"/>
            <a:ext cx="4126522" cy="106679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this an account I recognise?</a:t>
            </a:r>
          </a:p>
        </p:txBody>
      </p:sp>
      <p:sp>
        <p:nvSpPr>
          <p:cNvPr id="9" name="Action Button: Help 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E390923-7BA6-4F52-9D31-3F7F0F6ECC46}"/>
              </a:ext>
            </a:extLst>
          </p:cNvPr>
          <p:cNvSpPr/>
          <p:nvPr/>
        </p:nvSpPr>
        <p:spPr>
          <a:xfrm>
            <a:off x="18876520" y="4719321"/>
            <a:ext cx="4126522" cy="106679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Can it accept this transfer?</a:t>
            </a:r>
          </a:p>
        </p:txBody>
      </p:sp>
      <p:sp>
        <p:nvSpPr>
          <p:cNvPr id="10" name="Action Button: Help 9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F9F711D3-6AE5-49EA-8860-47319663A0AC}"/>
              </a:ext>
            </a:extLst>
          </p:cNvPr>
          <p:cNvSpPr/>
          <p:nvPr/>
        </p:nvSpPr>
        <p:spPr>
          <a:xfrm>
            <a:off x="18876520" y="6146803"/>
            <a:ext cx="4126522" cy="106679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Are there any other reasons to reject?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E2C7E60-D8A8-4171-BDF7-1A21A376ADBA}"/>
              </a:ext>
            </a:extLst>
          </p:cNvPr>
          <p:cNvSpPr/>
          <p:nvPr/>
        </p:nvSpPr>
        <p:spPr>
          <a:xfrm>
            <a:off x="18876518" y="9289367"/>
            <a:ext cx="4126522" cy="11347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Define the terms of the transfer</a:t>
            </a:r>
          </a:p>
        </p:txBody>
      </p:sp>
      <p:sp>
        <p:nvSpPr>
          <p:cNvPr id="12" name="Speech Bubble: Rectangle with Corners Rounded 11">
            <a:extLst>
              <a:ext uri="{FF2B5EF4-FFF2-40B4-BE49-F238E27FC236}">
                <a16:creationId xmlns:a16="http://schemas.microsoft.com/office/drawing/2014/main" id="{1FFEF20A-2F72-4225-885D-457BC69FCBAD}"/>
              </a:ext>
            </a:extLst>
          </p:cNvPr>
          <p:cNvSpPr/>
          <p:nvPr/>
        </p:nvSpPr>
        <p:spPr>
          <a:xfrm>
            <a:off x="12578105" y="5608321"/>
            <a:ext cx="6002216" cy="3601330"/>
          </a:xfrm>
          <a:prstGeom prst="wedgeRoundRectCallout">
            <a:avLst>
              <a:gd name="adj1" fmla="val 55044"/>
              <a:gd name="adj2" fmla="val 79167"/>
              <a:gd name="adj3" fmla="val 16667"/>
            </a:avLst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Terms might include: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600" dirty="0"/>
              <a:t>Fees to be charged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600" dirty="0"/>
              <a:t>Commissions to be paid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GB" sz="3600" dirty="0"/>
              <a:t>The overall amount to be sent or received</a:t>
            </a:r>
          </a:p>
        </p:txBody>
      </p:sp>
    </p:spTree>
    <p:extLst>
      <p:ext uri="{BB962C8B-B14F-4D97-AF65-F5344CB8AC3E}">
        <p14:creationId xmlns:p14="http://schemas.microsoft.com/office/powerpoint/2010/main" val="27397673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Agreement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18205182" y="2854960"/>
            <a:ext cx="5469206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9"/>
            <a:ext cx="6323428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B55551C-2421-4FB5-9103-03B174551D7E}"/>
              </a:ext>
            </a:extLst>
          </p:cNvPr>
          <p:cNvSpPr/>
          <p:nvPr/>
        </p:nvSpPr>
        <p:spPr>
          <a:xfrm>
            <a:off x="14435040" y="3108957"/>
            <a:ext cx="377014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</a:t>
            </a:r>
          </a:p>
        </p:txBody>
      </p:sp>
      <p:sp>
        <p:nvSpPr>
          <p:cNvPr id="6" name="Action Button: Help 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7B269C45-3CFB-4D3A-9E40-4F84F94B69BB}"/>
              </a:ext>
            </a:extLst>
          </p:cNvPr>
          <p:cNvSpPr/>
          <p:nvPr/>
        </p:nvSpPr>
        <p:spPr>
          <a:xfrm>
            <a:off x="18917944" y="3291841"/>
            <a:ext cx="4126522" cy="106679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this an account I recognise?</a:t>
            </a:r>
          </a:p>
        </p:txBody>
      </p:sp>
      <p:sp>
        <p:nvSpPr>
          <p:cNvPr id="9" name="Action Button: Help 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E390923-7BA6-4F52-9D31-3F7F0F6ECC46}"/>
              </a:ext>
            </a:extLst>
          </p:cNvPr>
          <p:cNvSpPr/>
          <p:nvPr/>
        </p:nvSpPr>
        <p:spPr>
          <a:xfrm>
            <a:off x="18876520" y="4719321"/>
            <a:ext cx="4126522" cy="106679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Can it accept this transfer?</a:t>
            </a:r>
          </a:p>
        </p:txBody>
      </p:sp>
      <p:sp>
        <p:nvSpPr>
          <p:cNvPr id="10" name="Action Button: Help 9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F9F711D3-6AE5-49EA-8860-47319663A0AC}"/>
              </a:ext>
            </a:extLst>
          </p:cNvPr>
          <p:cNvSpPr/>
          <p:nvPr/>
        </p:nvSpPr>
        <p:spPr>
          <a:xfrm>
            <a:off x="18876520" y="6146803"/>
            <a:ext cx="4126522" cy="106679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Are there any other reasons to reject?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E2C7E60-D8A8-4171-BDF7-1A21A376ADBA}"/>
              </a:ext>
            </a:extLst>
          </p:cNvPr>
          <p:cNvSpPr/>
          <p:nvPr/>
        </p:nvSpPr>
        <p:spPr>
          <a:xfrm>
            <a:off x="18876518" y="9289367"/>
            <a:ext cx="4126522" cy="11347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Define the terms of the transfer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51CDC14-A1C1-4542-A2A5-BC270FD6860E}"/>
              </a:ext>
            </a:extLst>
          </p:cNvPr>
          <p:cNvSpPr/>
          <p:nvPr/>
        </p:nvSpPr>
        <p:spPr>
          <a:xfrm>
            <a:off x="18876516" y="10716849"/>
            <a:ext cx="4126522" cy="17830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Put a lock and an expiry on the terms</a:t>
            </a:r>
          </a:p>
        </p:txBody>
      </p:sp>
    </p:spTree>
    <p:extLst>
      <p:ext uri="{BB962C8B-B14F-4D97-AF65-F5344CB8AC3E}">
        <p14:creationId xmlns:p14="http://schemas.microsoft.com/office/powerpoint/2010/main" val="2916453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92706-76FB-4649-A569-063DAF5053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Mojaloop security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9F45C-2463-4CFA-B8D1-3A2BE6C3E2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Mojaloop messages are exchanged over the open internet</a:t>
            </a:r>
          </a:p>
          <a:p>
            <a:r>
              <a:rPr lang="en-GB" dirty="0"/>
              <a:t>They are protected by three separate mechanisms</a:t>
            </a:r>
          </a:p>
          <a:p>
            <a:r>
              <a:rPr lang="en-GB" dirty="0"/>
              <a:t>Each mechanism manages a different level of security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E5461-48F9-4477-836D-878789D7D9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57984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7DFE4-5986-4E52-9BDE-CF55995DE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Mechanism 1: MTLS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58F92C-76D8-4C04-A349-310C54A335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Mojaloop uses certificate-based MTLS.</a:t>
            </a:r>
          </a:p>
          <a:p>
            <a:r>
              <a:rPr lang="en-GB" dirty="0"/>
              <a:t>Each message transmitted is encrypted using a shared key.</a:t>
            </a:r>
          </a:p>
          <a:p>
            <a:r>
              <a:rPr lang="en-GB" dirty="0"/>
              <a:t>It can only be decrypted by another organisation in possession of the shared key.</a:t>
            </a:r>
          </a:p>
          <a:p>
            <a:r>
              <a:rPr lang="en-GB" dirty="0"/>
              <a:t>This applies to all Mojaloop messages</a:t>
            </a:r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83579F-5D08-456F-8447-56262B92E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3594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EFFBB-106E-43F5-BE08-BC9E9F125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Mechanism 2: Non-</a:t>
            </a:r>
            <a:r>
              <a:rPr lang="en-GB" dirty="0" err="1"/>
              <a:t>repudiability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CA25B-E2F9-4452-A2AE-667C151B36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standard for non-</a:t>
            </a:r>
            <a:r>
              <a:rPr lang="en-GB" dirty="0" err="1"/>
              <a:t>repudiability</a:t>
            </a:r>
            <a:r>
              <a:rPr lang="en-GB" dirty="0"/>
              <a:t> is JWS</a:t>
            </a:r>
          </a:p>
          <a:p>
            <a:r>
              <a:rPr lang="en-GB" dirty="0"/>
              <a:t>The sender of a message signs its content using a private key.</a:t>
            </a:r>
          </a:p>
          <a:p>
            <a:pPr lvl="1"/>
            <a:r>
              <a:rPr lang="en-GB" dirty="0"/>
              <a:t>Key fields of the header are signed</a:t>
            </a:r>
          </a:p>
          <a:p>
            <a:pPr lvl="1"/>
            <a:r>
              <a:rPr lang="en-GB" dirty="0"/>
              <a:t>The entire body of the message is signed</a:t>
            </a:r>
          </a:p>
          <a:p>
            <a:r>
              <a:rPr lang="en-GB" dirty="0"/>
              <a:t>The signature is transmitted as part of the message header</a:t>
            </a:r>
          </a:p>
          <a:p>
            <a:r>
              <a:rPr lang="en-GB" dirty="0"/>
              <a:t>The recipient compares the signature with a signature generated using the sender’s public key, and confirms that they match.</a:t>
            </a:r>
          </a:p>
          <a:p>
            <a:r>
              <a:rPr lang="en-GB" dirty="0"/>
              <a:t>All Mojaloop messages are signed </a:t>
            </a:r>
            <a:r>
              <a:rPr lang="en-GB" i="1" dirty="0"/>
              <a:t>except for </a:t>
            </a:r>
            <a:r>
              <a:rPr lang="en-GB" dirty="0"/>
              <a:t>the original discovery request.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DD9749-8093-4DC6-9B88-417680A8A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209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4113AB5-8170-8749-9F72-6B7D5265A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1600"/>
              </a:spcBef>
              <a:buClr>
                <a:schemeClr val="bg1"/>
              </a:buClr>
              <a:buSzPct val="100000"/>
              <a:buNone/>
            </a:pPr>
            <a:r>
              <a:rPr lang="en-US" dirty="0">
                <a:solidFill>
                  <a:srgbClr val="005A83"/>
                </a:solidFill>
                <a:ea typeface="Arial Hebrew" charset="-79"/>
                <a:cs typeface="Arial Hebrew" charset="-79"/>
                <a:sym typeface="Ubuntu"/>
              </a:rPr>
              <a:t>FSPIOP API Public Release</a:t>
            </a:r>
          </a:p>
          <a:p>
            <a:pPr lvl="1">
              <a:spcBef>
                <a:spcPts val="1600"/>
              </a:spcBef>
              <a:buClr>
                <a:schemeClr val="bg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5A83"/>
                </a:solidFill>
                <a:ea typeface="Arial Hebrew" charset="-79"/>
                <a:cs typeface="Arial Hebrew" charset="-79"/>
                <a:sym typeface="Ubuntu"/>
              </a:rPr>
              <a:t>Document Set</a:t>
            </a:r>
          </a:p>
          <a:p>
            <a:pPr lvl="1">
              <a:spcBef>
                <a:spcPts val="1600"/>
              </a:spcBef>
              <a:buClr>
                <a:schemeClr val="bg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5A83"/>
                </a:solidFill>
                <a:ea typeface="Arial Hebrew" charset="-79"/>
                <a:cs typeface="Arial Hebrew" charset="-79"/>
                <a:sym typeface="Ubuntu"/>
              </a:rPr>
              <a:t>Version 1.0</a:t>
            </a:r>
          </a:p>
          <a:p>
            <a:pPr lvl="1">
              <a:spcBef>
                <a:spcPts val="1600"/>
              </a:spcBef>
              <a:buClr>
                <a:schemeClr val="bg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5A83"/>
                </a:solidFill>
                <a:ea typeface="Arial Hebrew" charset="-79"/>
                <a:cs typeface="Arial Hebrew" charset="-79"/>
                <a:sym typeface="Ubuntu"/>
              </a:rPr>
              <a:t>Change Control Board [CCB]</a:t>
            </a:r>
          </a:p>
          <a:p>
            <a:pPr lvl="1">
              <a:spcBef>
                <a:spcPts val="1600"/>
              </a:spcBef>
              <a:buClr>
                <a:schemeClr val="bg1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dirty="0">
                <a:solidFill>
                  <a:srgbClr val="005A83"/>
                </a:solidFill>
                <a:ea typeface="Arial Hebrew" charset="-79"/>
                <a:cs typeface="Arial Hebrew" charset="-79"/>
                <a:sym typeface="Ubuntu"/>
              </a:rPr>
              <a:t>Roadmap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144E7C-4551-3C40-8FF2-6C5EB2286ED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D91A16E7-7A4B-8846-8827-0EA931B1AFDA}" type="slidenum">
              <a:rPr lang="en-US" sz="200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/>
              <a:t>3</a:t>
            </a:fld>
            <a:endParaRPr lang="en-US" sz="200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EEFEAFD-AB44-BB4F-BCC0-D64103C1A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Arial Hebrew" charset="-79"/>
                <a:cs typeface="Arial Hebrew" charset="-79"/>
                <a:sym typeface="Ubuntu"/>
              </a:rPr>
              <a:t>Overview:</a:t>
            </a:r>
            <a:r>
              <a:rPr lang="en-US" dirty="0">
                <a:solidFill>
                  <a:schemeClr val="bg1"/>
                </a:solidFill>
                <a:ea typeface="Arial Hebrew" charset="-79"/>
                <a:cs typeface="Arial Hebrew" charset="-79"/>
                <a:sym typeface="Ubuntu"/>
              </a:rPr>
              <a:t> Current State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B247FB-4335-3A40-B37A-80241A4B34CC}"/>
              </a:ext>
            </a:extLst>
          </p:cNvPr>
          <p:cNvSpPr txBox="1"/>
          <p:nvPr/>
        </p:nvSpPr>
        <p:spPr>
          <a:xfrm>
            <a:off x="19151951" y="12615445"/>
            <a:ext cx="32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5A83"/>
                </a:solidFill>
                <a:ea typeface="Arial Hebrew" charset="-79"/>
                <a:cs typeface="Arial Hebrew" charset="-79"/>
              </a:rPr>
              <a:t>ML OSS </a:t>
            </a:r>
            <a:r>
              <a:rPr lang="en-US" sz="1600" dirty="0">
                <a:solidFill>
                  <a:srgbClr val="005A83"/>
                </a:solidFill>
                <a:ea typeface="Arial Hebrew" charset="-79"/>
                <a:cs typeface="Arial Hebrew" charset="-79"/>
              </a:rPr>
              <a:t>for</a:t>
            </a:r>
            <a:r>
              <a:rPr lang="en-US" sz="2400" dirty="0">
                <a:solidFill>
                  <a:srgbClr val="005A83"/>
                </a:solidFill>
                <a:ea typeface="Arial Hebrew" charset="-79"/>
                <a:cs typeface="Arial Hebrew" charset="-79"/>
              </a:rPr>
              <a:t> BMGF</a:t>
            </a:r>
          </a:p>
        </p:txBody>
      </p:sp>
    </p:spTree>
    <p:extLst>
      <p:ext uri="{BB962C8B-B14F-4D97-AF65-F5344CB8AC3E}">
        <p14:creationId xmlns:p14="http://schemas.microsoft.com/office/powerpoint/2010/main" val="31338586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1812D-1473-4A57-95DF-3AEC241BB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Mechanism 3: two-phase commit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5F60D-5042-4719-9727-8A1E9C076D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619" y="2768837"/>
            <a:ext cx="21033938" cy="10066945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Uses the </a:t>
            </a:r>
            <a:r>
              <a:rPr lang="en-GB" dirty="0" err="1"/>
              <a:t>Interledger</a:t>
            </a:r>
            <a:r>
              <a:rPr lang="en-GB" dirty="0"/>
              <a:t> Protocol (ILP)</a:t>
            </a:r>
          </a:p>
          <a:p>
            <a:r>
              <a:rPr lang="en-GB" dirty="0"/>
              <a:t>The payee DFSP signs the agreed content of the transfer using a private key.</a:t>
            </a:r>
          </a:p>
          <a:p>
            <a:r>
              <a:rPr lang="en-GB" dirty="0"/>
              <a:t>It passes the resulting signature (the </a:t>
            </a:r>
            <a:r>
              <a:rPr lang="en-GB" i="1" dirty="0"/>
              <a:t>fulfilment</a:t>
            </a:r>
            <a:r>
              <a:rPr lang="en-GB" dirty="0"/>
              <a:t>) through a public one-way hash</a:t>
            </a:r>
          </a:p>
          <a:p>
            <a:r>
              <a:rPr lang="en-GB" dirty="0"/>
              <a:t>The hashed result (the </a:t>
            </a:r>
            <a:r>
              <a:rPr lang="en-GB" i="1" dirty="0"/>
              <a:t>condition</a:t>
            </a:r>
            <a:r>
              <a:rPr lang="en-GB" dirty="0"/>
              <a:t>) is returned to the payer DFSP.</a:t>
            </a:r>
          </a:p>
          <a:p>
            <a:r>
              <a:rPr lang="en-GB" dirty="0"/>
              <a:t>The payer DFSP and the switch retain the condition as they reserve funds during the transfer process.</a:t>
            </a:r>
          </a:p>
          <a:p>
            <a:r>
              <a:rPr lang="en-GB" dirty="0"/>
              <a:t>When the payee DFSP accepts the transfer, it returns the fulfilment to the switch and the payer DFSP.</a:t>
            </a:r>
          </a:p>
          <a:p>
            <a:r>
              <a:rPr lang="en-GB" dirty="0"/>
              <a:t>They can then pass the fulfilment through the same one-way hash and check the result.</a:t>
            </a:r>
          </a:p>
          <a:p>
            <a:r>
              <a:rPr lang="en-GB" dirty="0"/>
              <a:t>Since the response is verifiably from the payee (thanks to non-</a:t>
            </a:r>
            <a:r>
              <a:rPr lang="en-GB" dirty="0" err="1"/>
              <a:t>repudiability</a:t>
            </a:r>
            <a:r>
              <a:rPr lang="en-GB" dirty="0"/>
              <a:t>,) the other parties can be confident that the transfer has been completed successfully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451735-4110-46AF-B6A2-86EA09B22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693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Agreement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18205182" y="2863506"/>
            <a:ext cx="5469206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9"/>
            <a:ext cx="6323428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B55551C-2421-4FB5-9103-03B174551D7E}"/>
              </a:ext>
            </a:extLst>
          </p:cNvPr>
          <p:cNvSpPr/>
          <p:nvPr/>
        </p:nvSpPr>
        <p:spPr>
          <a:xfrm>
            <a:off x="14435040" y="3108957"/>
            <a:ext cx="377014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</a:t>
            </a:r>
          </a:p>
        </p:txBody>
      </p:sp>
      <p:sp>
        <p:nvSpPr>
          <p:cNvPr id="6" name="Action Button: Help 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7B269C45-3CFB-4D3A-9E40-4F84F94B69BB}"/>
              </a:ext>
            </a:extLst>
          </p:cNvPr>
          <p:cNvSpPr/>
          <p:nvPr/>
        </p:nvSpPr>
        <p:spPr>
          <a:xfrm>
            <a:off x="18917944" y="3291841"/>
            <a:ext cx="4126522" cy="106679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this an account I recognise?</a:t>
            </a:r>
          </a:p>
        </p:txBody>
      </p:sp>
      <p:sp>
        <p:nvSpPr>
          <p:cNvPr id="9" name="Action Button: Help 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E390923-7BA6-4F52-9D31-3F7F0F6ECC46}"/>
              </a:ext>
            </a:extLst>
          </p:cNvPr>
          <p:cNvSpPr/>
          <p:nvPr/>
        </p:nvSpPr>
        <p:spPr>
          <a:xfrm>
            <a:off x="18876520" y="4719321"/>
            <a:ext cx="4126522" cy="106679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Can it accept this transfer?</a:t>
            </a:r>
          </a:p>
        </p:txBody>
      </p:sp>
      <p:sp>
        <p:nvSpPr>
          <p:cNvPr id="10" name="Action Button: Help 9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F9F711D3-6AE5-49EA-8860-47319663A0AC}"/>
              </a:ext>
            </a:extLst>
          </p:cNvPr>
          <p:cNvSpPr/>
          <p:nvPr/>
        </p:nvSpPr>
        <p:spPr>
          <a:xfrm>
            <a:off x="18876520" y="6146803"/>
            <a:ext cx="4126522" cy="106679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Are there any other reasons to reject?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E2C7E60-D8A8-4171-BDF7-1A21A376ADBA}"/>
              </a:ext>
            </a:extLst>
          </p:cNvPr>
          <p:cNvSpPr/>
          <p:nvPr/>
        </p:nvSpPr>
        <p:spPr>
          <a:xfrm>
            <a:off x="18917944" y="8998810"/>
            <a:ext cx="4126522" cy="11347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Define the terms of the transfer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51CDC14-A1C1-4542-A2A5-BC270FD6860E}"/>
              </a:ext>
            </a:extLst>
          </p:cNvPr>
          <p:cNvSpPr/>
          <p:nvPr/>
        </p:nvSpPr>
        <p:spPr>
          <a:xfrm>
            <a:off x="18876516" y="10263499"/>
            <a:ext cx="4126522" cy="16553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Put a lock and an expiry on the terms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7BFB1C5-0BC1-40CE-8D45-B3E654EC81A2}"/>
              </a:ext>
            </a:extLst>
          </p:cNvPr>
          <p:cNvSpPr/>
          <p:nvPr/>
        </p:nvSpPr>
        <p:spPr>
          <a:xfrm>
            <a:off x="18876516" y="12088837"/>
            <a:ext cx="4126522" cy="11347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Accept the transfer</a:t>
            </a:r>
          </a:p>
        </p:txBody>
      </p:sp>
    </p:spTree>
    <p:extLst>
      <p:ext uri="{BB962C8B-B14F-4D97-AF65-F5344CB8AC3E}">
        <p14:creationId xmlns:p14="http://schemas.microsoft.com/office/powerpoint/2010/main" val="28530930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Agreement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18205182" y="2854960"/>
            <a:ext cx="5469206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9"/>
            <a:ext cx="6323428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B55551C-2421-4FB5-9103-03B174551D7E}"/>
              </a:ext>
            </a:extLst>
          </p:cNvPr>
          <p:cNvSpPr/>
          <p:nvPr/>
        </p:nvSpPr>
        <p:spPr>
          <a:xfrm>
            <a:off x="14435040" y="3108957"/>
            <a:ext cx="377014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</a:t>
            </a:r>
          </a:p>
        </p:txBody>
      </p:sp>
      <p:sp>
        <p:nvSpPr>
          <p:cNvPr id="6" name="Action Button: Help 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7B269C45-3CFB-4D3A-9E40-4F84F94B69BB}"/>
              </a:ext>
            </a:extLst>
          </p:cNvPr>
          <p:cNvSpPr/>
          <p:nvPr/>
        </p:nvSpPr>
        <p:spPr>
          <a:xfrm>
            <a:off x="18917944" y="3291841"/>
            <a:ext cx="4126522" cy="106679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this an account I recognise?</a:t>
            </a:r>
          </a:p>
        </p:txBody>
      </p:sp>
      <p:sp>
        <p:nvSpPr>
          <p:cNvPr id="9" name="Action Button: Help 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E390923-7BA6-4F52-9D31-3F7F0F6ECC46}"/>
              </a:ext>
            </a:extLst>
          </p:cNvPr>
          <p:cNvSpPr/>
          <p:nvPr/>
        </p:nvSpPr>
        <p:spPr>
          <a:xfrm>
            <a:off x="18876520" y="4719321"/>
            <a:ext cx="4126522" cy="106679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Can it accept this transfer?</a:t>
            </a:r>
          </a:p>
        </p:txBody>
      </p:sp>
      <p:sp>
        <p:nvSpPr>
          <p:cNvPr id="10" name="Action Button: Help 9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F9F711D3-6AE5-49EA-8860-47319663A0AC}"/>
              </a:ext>
            </a:extLst>
          </p:cNvPr>
          <p:cNvSpPr/>
          <p:nvPr/>
        </p:nvSpPr>
        <p:spPr>
          <a:xfrm>
            <a:off x="18876520" y="6146803"/>
            <a:ext cx="4126522" cy="106679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Are there any other reasons to reject?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7BFB1C5-0BC1-40CE-8D45-B3E654EC81A2}"/>
              </a:ext>
            </a:extLst>
          </p:cNvPr>
          <p:cNvSpPr/>
          <p:nvPr/>
        </p:nvSpPr>
        <p:spPr>
          <a:xfrm>
            <a:off x="18876516" y="12088837"/>
            <a:ext cx="4126522" cy="11347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Accept the transfer</a:t>
            </a:r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AD8C299F-1855-4BAC-926E-798350EBE048}"/>
              </a:ext>
            </a:extLst>
          </p:cNvPr>
          <p:cNvSpPr/>
          <p:nvPr/>
        </p:nvSpPr>
        <p:spPr>
          <a:xfrm>
            <a:off x="14435040" y="11235398"/>
            <a:ext cx="3770126" cy="1437640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I accept the transfer proposal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645DF6F6-D3AA-47A8-B001-03792193D56F}"/>
              </a:ext>
            </a:extLst>
          </p:cNvPr>
          <p:cNvSpPr/>
          <p:nvPr/>
        </p:nvSpPr>
        <p:spPr>
          <a:xfrm>
            <a:off x="18917944" y="8998810"/>
            <a:ext cx="4126522" cy="11347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Define the terms of the transfer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57470D00-24A2-4172-A028-FE5C27CB163A}"/>
              </a:ext>
            </a:extLst>
          </p:cNvPr>
          <p:cNvSpPr/>
          <p:nvPr/>
        </p:nvSpPr>
        <p:spPr>
          <a:xfrm>
            <a:off x="18876516" y="10263499"/>
            <a:ext cx="4126522" cy="16553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Put a lock and an expiry on the terms</a:t>
            </a:r>
          </a:p>
        </p:txBody>
      </p:sp>
      <p:sp>
        <p:nvSpPr>
          <p:cNvPr id="15" name="Speech Bubble: Rectangle 14">
            <a:extLst>
              <a:ext uri="{FF2B5EF4-FFF2-40B4-BE49-F238E27FC236}">
                <a16:creationId xmlns:a16="http://schemas.microsoft.com/office/drawing/2014/main" id="{DF5DE4EB-7532-46F4-B8D1-BF7D338D7F68}"/>
              </a:ext>
            </a:extLst>
          </p:cNvPr>
          <p:cNvSpPr/>
          <p:nvPr/>
        </p:nvSpPr>
        <p:spPr>
          <a:xfrm>
            <a:off x="8793621" y="7281016"/>
            <a:ext cx="8432799" cy="1948441"/>
          </a:xfrm>
          <a:prstGeom prst="wedgeRectCallout">
            <a:avLst>
              <a:gd name="adj1" fmla="val 40207"/>
              <a:gd name="adj2" fmla="val 169973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/>
              <a:t>PUT /quotes/</a:t>
            </a:r>
            <a:r>
              <a:rPr lang="en-US" sz="3200" dirty="0"/>
              <a:t>7c23e80c-d078-4077-8263-2c047876fcf6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977145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Agreement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18205182" y="2854960"/>
            <a:ext cx="5469206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9"/>
            <a:ext cx="6323428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B55551C-2421-4FB5-9103-03B174551D7E}"/>
              </a:ext>
            </a:extLst>
          </p:cNvPr>
          <p:cNvSpPr/>
          <p:nvPr/>
        </p:nvSpPr>
        <p:spPr>
          <a:xfrm>
            <a:off x="14435040" y="3108957"/>
            <a:ext cx="377014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/>
              <a:t>Send 10k ZAR </a:t>
            </a:r>
            <a:r>
              <a:rPr lang="en-GB" sz="2000"/>
              <a:t>to MSISDN 123456 </a:t>
            </a:r>
            <a:r>
              <a:rPr lang="en-GB" sz="2000" dirty="0"/>
              <a:t>at DFSP B</a:t>
            </a:r>
          </a:p>
        </p:txBody>
      </p:sp>
      <p:sp>
        <p:nvSpPr>
          <p:cNvPr id="6" name="Action Button: Help 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7B269C45-3CFB-4D3A-9E40-4F84F94B69BB}"/>
              </a:ext>
            </a:extLst>
          </p:cNvPr>
          <p:cNvSpPr/>
          <p:nvPr/>
        </p:nvSpPr>
        <p:spPr>
          <a:xfrm>
            <a:off x="18917944" y="3291841"/>
            <a:ext cx="4126522" cy="106679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this an account I recognise?</a:t>
            </a:r>
          </a:p>
        </p:txBody>
      </p:sp>
      <p:sp>
        <p:nvSpPr>
          <p:cNvPr id="9" name="Action Button: Help 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AE390923-7BA6-4F52-9D31-3F7F0F6ECC46}"/>
              </a:ext>
            </a:extLst>
          </p:cNvPr>
          <p:cNvSpPr/>
          <p:nvPr/>
        </p:nvSpPr>
        <p:spPr>
          <a:xfrm>
            <a:off x="18876520" y="4719321"/>
            <a:ext cx="4126522" cy="106679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Can it accept this transfer?</a:t>
            </a:r>
          </a:p>
        </p:txBody>
      </p:sp>
      <p:sp>
        <p:nvSpPr>
          <p:cNvPr id="10" name="Action Button: Help 9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F9F711D3-6AE5-49EA-8860-47319663A0AC}"/>
              </a:ext>
            </a:extLst>
          </p:cNvPr>
          <p:cNvSpPr/>
          <p:nvPr/>
        </p:nvSpPr>
        <p:spPr>
          <a:xfrm>
            <a:off x="18876520" y="6146803"/>
            <a:ext cx="4126522" cy="1066798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Are there any other reasons to reject?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7BFB1C5-0BC1-40CE-8D45-B3E654EC81A2}"/>
              </a:ext>
            </a:extLst>
          </p:cNvPr>
          <p:cNvSpPr/>
          <p:nvPr/>
        </p:nvSpPr>
        <p:spPr>
          <a:xfrm>
            <a:off x="18876516" y="12088837"/>
            <a:ext cx="4126522" cy="11347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Accept the transfer</a:t>
            </a:r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AD8C299F-1855-4BAC-926E-798350EBE048}"/>
              </a:ext>
            </a:extLst>
          </p:cNvPr>
          <p:cNvSpPr/>
          <p:nvPr/>
        </p:nvSpPr>
        <p:spPr>
          <a:xfrm>
            <a:off x="14435040" y="11235398"/>
            <a:ext cx="3770126" cy="1437640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I accept the transfer proposal</a:t>
            </a:r>
          </a:p>
        </p:txBody>
      </p:sp>
      <p:sp>
        <p:nvSpPr>
          <p:cNvPr id="15" name="Arrow: Left 14">
            <a:extLst>
              <a:ext uri="{FF2B5EF4-FFF2-40B4-BE49-F238E27FC236}">
                <a16:creationId xmlns:a16="http://schemas.microsoft.com/office/drawing/2014/main" id="{5FF1C9DE-B59B-4DAC-979A-A8D1F527E5AF}"/>
              </a:ext>
            </a:extLst>
          </p:cNvPr>
          <p:cNvSpPr/>
          <p:nvPr/>
        </p:nvSpPr>
        <p:spPr>
          <a:xfrm>
            <a:off x="3628707" y="11243996"/>
            <a:ext cx="6323412" cy="1437640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I accept the transfer proposal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AE2D1948-078A-4BD1-BC0B-58CCFFB1985A}"/>
              </a:ext>
            </a:extLst>
          </p:cNvPr>
          <p:cNvSpPr/>
          <p:nvPr/>
        </p:nvSpPr>
        <p:spPr>
          <a:xfrm>
            <a:off x="18917944" y="8998810"/>
            <a:ext cx="4126522" cy="11347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Define the terms of the transfer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58EB394-0464-4A71-A503-0B679505F5BB}"/>
              </a:ext>
            </a:extLst>
          </p:cNvPr>
          <p:cNvSpPr/>
          <p:nvPr/>
        </p:nvSpPr>
        <p:spPr>
          <a:xfrm>
            <a:off x="18876516" y="10263499"/>
            <a:ext cx="4126522" cy="16553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Put a lock and an expiry on the terms</a:t>
            </a:r>
          </a:p>
        </p:txBody>
      </p:sp>
    </p:spTree>
    <p:extLst>
      <p:ext uri="{BB962C8B-B14F-4D97-AF65-F5344CB8AC3E}">
        <p14:creationId xmlns:p14="http://schemas.microsoft.com/office/powerpoint/2010/main" val="31623179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Transfer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8"/>
            <a:ext cx="6323428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to MSISDN 123456 at DFSP B, as agreed</a:t>
            </a:r>
          </a:p>
        </p:txBody>
      </p:sp>
      <p:pic>
        <p:nvPicPr>
          <p:cNvPr id="8" name="Graphic 7" descr="Lock">
            <a:extLst>
              <a:ext uri="{FF2B5EF4-FFF2-40B4-BE49-F238E27FC236}">
                <a16:creationId xmlns:a16="http://schemas.microsoft.com/office/drawing/2014/main" id="{1A317F12-0765-43AC-B5D4-3669DDA33C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557" y="3210756"/>
            <a:ext cx="1216076" cy="12160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8D26DF4-3DCC-4776-8016-2EE55DD2D75C}"/>
              </a:ext>
            </a:extLst>
          </p:cNvPr>
          <p:cNvSpPr txBox="1"/>
          <p:nvPr/>
        </p:nvSpPr>
        <p:spPr>
          <a:xfrm>
            <a:off x="1757059" y="3380392"/>
            <a:ext cx="1761452" cy="181588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account</a:t>
            </a: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0983DE81-549C-4B7C-91ED-D4C6F1F859DC}"/>
              </a:ext>
            </a:extLst>
          </p:cNvPr>
          <p:cNvSpPr/>
          <p:nvPr/>
        </p:nvSpPr>
        <p:spPr>
          <a:xfrm>
            <a:off x="8793621" y="7281016"/>
            <a:ext cx="8432799" cy="1948441"/>
          </a:xfrm>
          <a:prstGeom prst="wedgeRectCallout">
            <a:avLst>
              <a:gd name="adj1" fmla="val -64984"/>
              <a:gd name="adj2" fmla="val -205904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/>
              <a:t>POST /transfers</a:t>
            </a:r>
          </a:p>
        </p:txBody>
      </p:sp>
    </p:spTree>
    <p:extLst>
      <p:ext uri="{BB962C8B-B14F-4D97-AF65-F5344CB8AC3E}">
        <p14:creationId xmlns:p14="http://schemas.microsoft.com/office/powerpoint/2010/main" val="19814249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Transfer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8"/>
            <a:ext cx="6323428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pic>
        <p:nvPicPr>
          <p:cNvPr id="8" name="Graphic 7" descr="Lock">
            <a:extLst>
              <a:ext uri="{FF2B5EF4-FFF2-40B4-BE49-F238E27FC236}">
                <a16:creationId xmlns:a16="http://schemas.microsoft.com/office/drawing/2014/main" id="{5E5F1565-D79A-4442-A06B-19874CBC3B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557" y="3210756"/>
            <a:ext cx="1216076" cy="12160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6D9D2DE-A1BA-4264-AEC2-D460CC4C73B2}"/>
              </a:ext>
            </a:extLst>
          </p:cNvPr>
          <p:cNvSpPr txBox="1"/>
          <p:nvPr/>
        </p:nvSpPr>
        <p:spPr>
          <a:xfrm>
            <a:off x="1757059" y="3380392"/>
            <a:ext cx="1761452" cy="181588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account</a:t>
            </a:r>
          </a:p>
        </p:txBody>
      </p:sp>
    </p:spTree>
    <p:extLst>
      <p:ext uri="{BB962C8B-B14F-4D97-AF65-F5344CB8AC3E}">
        <p14:creationId xmlns:p14="http://schemas.microsoft.com/office/powerpoint/2010/main" val="356512667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Transfer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8"/>
            <a:ext cx="6323428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pic>
        <p:nvPicPr>
          <p:cNvPr id="8" name="Graphic 7" descr="Lock">
            <a:extLst>
              <a:ext uri="{FF2B5EF4-FFF2-40B4-BE49-F238E27FC236}">
                <a16:creationId xmlns:a16="http://schemas.microsoft.com/office/drawing/2014/main" id="{4EE647C6-B047-498C-A1BA-06ED9195D2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60858" y="2854961"/>
            <a:ext cx="1665458" cy="16654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4C8223-8BA6-49A2-8D65-8C7555CD6B80}"/>
              </a:ext>
            </a:extLst>
          </p:cNvPr>
          <p:cNvSpPr txBox="1"/>
          <p:nvPr/>
        </p:nvSpPr>
        <p:spPr>
          <a:xfrm>
            <a:off x="10069366" y="4379743"/>
            <a:ext cx="42484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ledger</a:t>
            </a:r>
          </a:p>
        </p:txBody>
      </p:sp>
      <p:pic>
        <p:nvPicPr>
          <p:cNvPr id="11" name="Graphic 10" descr="Lock">
            <a:extLst>
              <a:ext uri="{FF2B5EF4-FFF2-40B4-BE49-F238E27FC236}">
                <a16:creationId xmlns:a16="http://schemas.microsoft.com/office/drawing/2014/main" id="{FF01CC86-396B-453F-ADB1-E6C6D102A8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557" y="3210756"/>
            <a:ext cx="1216076" cy="12160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E845AA2-3845-4F42-ABEB-F06A57AC2E9D}"/>
              </a:ext>
            </a:extLst>
          </p:cNvPr>
          <p:cNvSpPr txBox="1"/>
          <p:nvPr/>
        </p:nvSpPr>
        <p:spPr>
          <a:xfrm>
            <a:off x="1757059" y="3380392"/>
            <a:ext cx="1761452" cy="181588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account</a:t>
            </a:r>
          </a:p>
        </p:txBody>
      </p:sp>
    </p:spTree>
    <p:extLst>
      <p:ext uri="{BB962C8B-B14F-4D97-AF65-F5344CB8AC3E}">
        <p14:creationId xmlns:p14="http://schemas.microsoft.com/office/powerpoint/2010/main" val="36621897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Transfer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19124274" y="2854960"/>
            <a:ext cx="4224994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8"/>
            <a:ext cx="6323428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pic>
        <p:nvPicPr>
          <p:cNvPr id="8" name="Graphic 7" descr="Lock">
            <a:extLst>
              <a:ext uri="{FF2B5EF4-FFF2-40B4-BE49-F238E27FC236}">
                <a16:creationId xmlns:a16="http://schemas.microsoft.com/office/drawing/2014/main" id="{4EE647C6-B047-498C-A1BA-06ED9195D2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60858" y="2854961"/>
            <a:ext cx="1665458" cy="16654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4C8223-8BA6-49A2-8D65-8C7555CD6B80}"/>
              </a:ext>
            </a:extLst>
          </p:cNvPr>
          <p:cNvSpPr txBox="1"/>
          <p:nvPr/>
        </p:nvSpPr>
        <p:spPr>
          <a:xfrm>
            <a:off x="10069366" y="4379743"/>
            <a:ext cx="42484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ledger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D3354B4-0BED-49EC-B99A-DF2917A145C9}"/>
              </a:ext>
            </a:extLst>
          </p:cNvPr>
          <p:cNvSpPr/>
          <p:nvPr/>
        </p:nvSpPr>
        <p:spPr>
          <a:xfrm>
            <a:off x="14435037" y="3108958"/>
            <a:ext cx="4689236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pic>
        <p:nvPicPr>
          <p:cNvPr id="11" name="Graphic 10" descr="Lock">
            <a:extLst>
              <a:ext uri="{FF2B5EF4-FFF2-40B4-BE49-F238E27FC236}">
                <a16:creationId xmlns:a16="http://schemas.microsoft.com/office/drawing/2014/main" id="{5468E00A-4141-47E4-B59F-B3F7A9BB6E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557" y="3210756"/>
            <a:ext cx="1216076" cy="12160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B49A565-BBBF-46D1-8A1E-D22A58311799}"/>
              </a:ext>
            </a:extLst>
          </p:cNvPr>
          <p:cNvSpPr txBox="1"/>
          <p:nvPr/>
        </p:nvSpPr>
        <p:spPr>
          <a:xfrm>
            <a:off x="1757059" y="3380392"/>
            <a:ext cx="1761452" cy="181588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account</a:t>
            </a:r>
          </a:p>
        </p:txBody>
      </p:sp>
    </p:spTree>
    <p:extLst>
      <p:ext uri="{BB962C8B-B14F-4D97-AF65-F5344CB8AC3E}">
        <p14:creationId xmlns:p14="http://schemas.microsoft.com/office/powerpoint/2010/main" val="40250866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Transfer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19124274" y="2854960"/>
            <a:ext cx="4224994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8"/>
            <a:ext cx="6323428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pic>
        <p:nvPicPr>
          <p:cNvPr id="8" name="Graphic 7" descr="Lock">
            <a:extLst>
              <a:ext uri="{FF2B5EF4-FFF2-40B4-BE49-F238E27FC236}">
                <a16:creationId xmlns:a16="http://schemas.microsoft.com/office/drawing/2014/main" id="{4EE647C6-B047-498C-A1BA-06ED9195D2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60858" y="2854961"/>
            <a:ext cx="1665458" cy="16654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4C8223-8BA6-49A2-8D65-8C7555CD6B80}"/>
              </a:ext>
            </a:extLst>
          </p:cNvPr>
          <p:cNvSpPr txBox="1"/>
          <p:nvPr/>
        </p:nvSpPr>
        <p:spPr>
          <a:xfrm>
            <a:off x="10069366" y="4379743"/>
            <a:ext cx="42484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ledger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D3354B4-0BED-49EC-B99A-DF2917A145C9}"/>
              </a:ext>
            </a:extLst>
          </p:cNvPr>
          <p:cNvSpPr/>
          <p:nvPr/>
        </p:nvSpPr>
        <p:spPr>
          <a:xfrm>
            <a:off x="14435037" y="3108958"/>
            <a:ext cx="4689236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sp>
        <p:nvSpPr>
          <p:cNvPr id="6" name="Action Button: Help 5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146529F6-F423-4147-B511-48EAE9F4EF2C}"/>
              </a:ext>
            </a:extLst>
          </p:cNvPr>
          <p:cNvSpPr/>
          <p:nvPr/>
        </p:nvSpPr>
        <p:spPr>
          <a:xfrm>
            <a:off x="19405622" y="3108958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Did I agree to this?</a:t>
            </a:r>
          </a:p>
        </p:txBody>
      </p:sp>
      <p:pic>
        <p:nvPicPr>
          <p:cNvPr id="11" name="Graphic 10" descr="Lock">
            <a:extLst>
              <a:ext uri="{FF2B5EF4-FFF2-40B4-BE49-F238E27FC236}">
                <a16:creationId xmlns:a16="http://schemas.microsoft.com/office/drawing/2014/main" id="{2E10C2A3-B3E5-4923-BECC-5324A7DF61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557" y="3210756"/>
            <a:ext cx="1216076" cy="121607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3ABAD4D-68C5-465F-9F01-1C347CE2E029}"/>
              </a:ext>
            </a:extLst>
          </p:cNvPr>
          <p:cNvSpPr txBox="1"/>
          <p:nvPr/>
        </p:nvSpPr>
        <p:spPr>
          <a:xfrm>
            <a:off x="1757059" y="3380392"/>
            <a:ext cx="1761452" cy="181588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account</a:t>
            </a:r>
          </a:p>
        </p:txBody>
      </p:sp>
    </p:spTree>
    <p:extLst>
      <p:ext uri="{BB962C8B-B14F-4D97-AF65-F5344CB8AC3E}">
        <p14:creationId xmlns:p14="http://schemas.microsoft.com/office/powerpoint/2010/main" val="276587061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Transfer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19124274" y="2854960"/>
            <a:ext cx="4224994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8"/>
            <a:ext cx="6323428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pic>
        <p:nvPicPr>
          <p:cNvPr id="8" name="Graphic 7" descr="Lock">
            <a:extLst>
              <a:ext uri="{FF2B5EF4-FFF2-40B4-BE49-F238E27FC236}">
                <a16:creationId xmlns:a16="http://schemas.microsoft.com/office/drawing/2014/main" id="{4EE647C6-B047-498C-A1BA-06ED9195D2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60858" y="2854961"/>
            <a:ext cx="1665458" cy="16654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4C8223-8BA6-49A2-8D65-8C7555CD6B80}"/>
              </a:ext>
            </a:extLst>
          </p:cNvPr>
          <p:cNvSpPr txBox="1"/>
          <p:nvPr/>
        </p:nvSpPr>
        <p:spPr>
          <a:xfrm>
            <a:off x="10069366" y="4379743"/>
            <a:ext cx="42484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ledger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D3354B4-0BED-49EC-B99A-DF2917A145C9}"/>
              </a:ext>
            </a:extLst>
          </p:cNvPr>
          <p:cNvSpPr/>
          <p:nvPr/>
        </p:nvSpPr>
        <p:spPr>
          <a:xfrm>
            <a:off x="14435037" y="3108958"/>
            <a:ext cx="4689236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sp>
        <p:nvSpPr>
          <p:cNvPr id="6" name="Action Button: Help 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146529F6-F423-4147-B511-48EAE9F4EF2C}"/>
              </a:ext>
            </a:extLst>
          </p:cNvPr>
          <p:cNvSpPr/>
          <p:nvPr/>
        </p:nvSpPr>
        <p:spPr>
          <a:xfrm>
            <a:off x="19405622" y="3108958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Did I agree to this?</a:t>
            </a:r>
          </a:p>
        </p:txBody>
      </p:sp>
      <p:sp>
        <p:nvSpPr>
          <p:cNvPr id="11" name="Action Button: Help 10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5F3EB0EE-E569-4365-9FFB-EC5715298496}"/>
              </a:ext>
            </a:extLst>
          </p:cNvPr>
          <p:cNvSpPr/>
          <p:nvPr/>
        </p:nvSpPr>
        <p:spPr>
          <a:xfrm>
            <a:off x="19405620" y="4670474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the content unchanged?</a:t>
            </a:r>
          </a:p>
        </p:txBody>
      </p:sp>
      <p:pic>
        <p:nvPicPr>
          <p:cNvPr id="12" name="Graphic 11" descr="Lock">
            <a:extLst>
              <a:ext uri="{FF2B5EF4-FFF2-40B4-BE49-F238E27FC236}">
                <a16:creationId xmlns:a16="http://schemas.microsoft.com/office/drawing/2014/main" id="{120D3C12-FBCE-4C5E-950D-28CB33EB50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557" y="3210756"/>
            <a:ext cx="1216076" cy="121607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96C5444-192F-4DDA-B7DE-957E167E9513}"/>
              </a:ext>
            </a:extLst>
          </p:cNvPr>
          <p:cNvSpPr txBox="1"/>
          <p:nvPr/>
        </p:nvSpPr>
        <p:spPr>
          <a:xfrm>
            <a:off x="1757059" y="3380392"/>
            <a:ext cx="1761452" cy="181588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account</a:t>
            </a:r>
          </a:p>
        </p:txBody>
      </p:sp>
    </p:spTree>
    <p:extLst>
      <p:ext uri="{BB962C8B-B14F-4D97-AF65-F5344CB8AC3E}">
        <p14:creationId xmlns:p14="http://schemas.microsoft.com/office/powerpoint/2010/main" val="1898831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4113AB5-8170-8749-9F72-6B7D5265A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195" y="3873358"/>
            <a:ext cx="8414592" cy="7406860"/>
          </a:xfr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/>
          <a:p>
            <a:pPr marL="914400" indent="-914400">
              <a:buAutoNum type="arabicPeriod"/>
            </a:pPr>
            <a:r>
              <a:rPr lang="en-US" sz="4800" i="1" dirty="0">
                <a:solidFill>
                  <a:srgbClr val="005A83"/>
                </a:solidFill>
              </a:rPr>
              <a:t>Glossary</a:t>
            </a:r>
          </a:p>
          <a:p>
            <a:pPr marL="914400" indent="-914400">
              <a:buAutoNum type="arabicPeriod"/>
            </a:pPr>
            <a:r>
              <a:rPr lang="en-US" sz="4800" dirty="0">
                <a:solidFill>
                  <a:srgbClr val="005A83"/>
                </a:solidFill>
              </a:rPr>
              <a:t>Data Model</a:t>
            </a:r>
          </a:p>
          <a:p>
            <a:pPr marL="914400" indent="-914400">
              <a:buAutoNum type="arabicPeriod"/>
            </a:pPr>
            <a:r>
              <a:rPr lang="en-US" sz="4800" dirty="0">
                <a:solidFill>
                  <a:srgbClr val="005A83"/>
                </a:solidFill>
              </a:rPr>
              <a:t>Generic Transaction Patterns</a:t>
            </a:r>
          </a:p>
          <a:p>
            <a:pPr marL="914400" indent="-914400">
              <a:buAutoNum type="arabicPeriod"/>
            </a:pPr>
            <a:r>
              <a:rPr lang="en-US" sz="4800" dirty="0">
                <a:solidFill>
                  <a:srgbClr val="005A83"/>
                </a:solidFill>
              </a:rPr>
              <a:t>Use Cases</a:t>
            </a:r>
          </a:p>
          <a:p>
            <a:pPr marL="914400" indent="-914400">
              <a:buAutoNum type="arabicPeriod"/>
            </a:pPr>
            <a:r>
              <a:rPr lang="en-US" sz="4800" dirty="0">
                <a:solidFill>
                  <a:srgbClr val="005A83"/>
                </a:solidFill>
              </a:rPr>
              <a:t>Business rules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4800" dirty="0">
                <a:solidFill>
                  <a:srgbClr val="005A83"/>
                </a:solidFill>
              </a:rPr>
              <a:t>Operational guidelines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144E7C-4551-3C40-8FF2-6C5EB2286ED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D91A16E7-7A4B-8846-8827-0EA931B1AFDA}" type="slidenum">
              <a:rPr lang="en-US" sz="200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/>
              <a:t>4</a:t>
            </a:fld>
            <a:endParaRPr lang="en-US" sz="200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EEFEAFD-AB44-BB4F-BCC0-D64103C1A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1323439"/>
          </a:xfrm>
        </p:spPr>
        <p:txBody>
          <a:bodyPr/>
          <a:lstStyle/>
          <a:p>
            <a:r>
              <a:rPr lang="en-US" dirty="0">
                <a:ea typeface="Arial Hebrew" charset="-79"/>
                <a:cs typeface="Arial Hebrew" charset="-79"/>
                <a:sym typeface="Ubuntu"/>
              </a:rPr>
              <a:t>Overview: Document set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431C807-12F8-CF44-AEDA-9080740CC7B1}"/>
              </a:ext>
            </a:extLst>
          </p:cNvPr>
          <p:cNvSpPr txBox="1"/>
          <p:nvPr/>
        </p:nvSpPr>
        <p:spPr>
          <a:xfrm>
            <a:off x="19151951" y="12615445"/>
            <a:ext cx="32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5A83"/>
                </a:solidFill>
                <a:ea typeface="Arial Hebrew" charset="-79"/>
                <a:cs typeface="Arial Hebrew" charset="-79"/>
              </a:rPr>
              <a:t>ML OSS </a:t>
            </a:r>
            <a:r>
              <a:rPr lang="en-US" sz="1600" dirty="0">
                <a:solidFill>
                  <a:srgbClr val="005A83"/>
                </a:solidFill>
                <a:ea typeface="Arial Hebrew" charset="-79"/>
                <a:cs typeface="Arial Hebrew" charset="-79"/>
              </a:rPr>
              <a:t>for</a:t>
            </a:r>
            <a:r>
              <a:rPr lang="en-US" sz="2400" dirty="0">
                <a:solidFill>
                  <a:srgbClr val="005A83"/>
                </a:solidFill>
                <a:ea typeface="Arial Hebrew" charset="-79"/>
                <a:cs typeface="Arial Hebrew" charset="-79"/>
              </a:rPr>
              <a:t> BMGF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291A1772-FAC9-FB4E-9CB5-628FACEE3196}"/>
              </a:ext>
            </a:extLst>
          </p:cNvPr>
          <p:cNvSpPr txBox="1">
            <a:spLocks/>
          </p:cNvSpPr>
          <p:nvPr/>
        </p:nvSpPr>
        <p:spPr>
          <a:xfrm>
            <a:off x="16679099" y="3873358"/>
            <a:ext cx="7259580" cy="596928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/>
              <a:buChar char="•"/>
              <a:defRPr sz="2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/>
              <a:buChar char="•"/>
              <a:defRPr sz="2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/>
              <a:buChar char="•"/>
              <a:defRPr sz="2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/>
              <a:buChar char="•"/>
              <a:defRPr sz="2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/>
              <a:buChar char="•"/>
              <a:defRPr sz="2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indent="-914400">
              <a:buFont typeface="+mj-lt"/>
              <a:buAutoNum type="arabicPeriod" startAt="9"/>
            </a:pPr>
            <a:r>
              <a:rPr lang="en-US" sz="4800" dirty="0">
                <a:solidFill>
                  <a:srgbClr val="005A83"/>
                </a:solidFill>
              </a:rPr>
              <a:t>PKI Best Practices</a:t>
            </a:r>
          </a:p>
          <a:p>
            <a:pPr marL="914400" indent="-914400">
              <a:buFont typeface="+mj-lt"/>
              <a:buAutoNum type="arabicPeriod" startAt="9"/>
            </a:pPr>
            <a:r>
              <a:rPr lang="en-US" sz="4800" dirty="0">
                <a:solidFill>
                  <a:srgbClr val="005A83"/>
                </a:solidFill>
              </a:rPr>
              <a:t>Signature</a:t>
            </a:r>
          </a:p>
          <a:p>
            <a:pPr marL="914400" indent="-914400">
              <a:buFont typeface="+mj-lt"/>
              <a:buAutoNum type="arabicPeriod" startAt="9"/>
            </a:pPr>
            <a:r>
              <a:rPr lang="en-US" sz="4800" dirty="0">
                <a:solidFill>
                  <a:srgbClr val="005A83"/>
                </a:solidFill>
              </a:rPr>
              <a:t>Encryption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EEED53CC-9780-6144-A699-186A2CFE932B}"/>
              </a:ext>
            </a:extLst>
          </p:cNvPr>
          <p:cNvSpPr txBox="1">
            <a:spLocks/>
          </p:cNvSpPr>
          <p:nvPr/>
        </p:nvSpPr>
        <p:spPr>
          <a:xfrm>
            <a:off x="9130151" y="3873358"/>
            <a:ext cx="7259580" cy="860439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/>
              <a:buChar char="•"/>
              <a:defRPr sz="2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/>
              <a:buChar char="•"/>
              <a:defRPr sz="2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/>
              <a:buChar char="•"/>
              <a:defRPr sz="2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/>
              <a:buChar char="•"/>
              <a:defRPr sz="2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 typeface="Arial"/>
              <a:buChar char="•"/>
              <a:defRPr sz="240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indent="-914400">
              <a:buFont typeface="+mj-lt"/>
              <a:buAutoNum type="arabicPeriod" startAt="6"/>
            </a:pPr>
            <a:r>
              <a:rPr lang="en-US" sz="4800" dirty="0">
                <a:solidFill>
                  <a:srgbClr val="005A83"/>
                </a:solidFill>
              </a:rPr>
              <a:t>API Definitions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4800" dirty="0">
                <a:solidFill>
                  <a:srgbClr val="005A83"/>
                </a:solidFill>
              </a:rPr>
              <a:t>Interoperation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4800" dirty="0">
                <a:solidFill>
                  <a:srgbClr val="005A83"/>
                </a:solidFill>
              </a:rPr>
              <a:t>Settlement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4800" dirty="0">
                <a:solidFill>
                  <a:srgbClr val="005A83"/>
                </a:solidFill>
              </a:rPr>
              <a:t>Rules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4800" dirty="0">
                <a:solidFill>
                  <a:srgbClr val="005A83"/>
                </a:solidFill>
              </a:rPr>
              <a:t>Reporting </a:t>
            </a:r>
          </a:p>
          <a:p>
            <a:pPr marL="914400" indent="-914400">
              <a:buFont typeface="+mj-lt"/>
              <a:buAutoNum type="arabicPeriod" startAt="6"/>
            </a:pPr>
            <a:r>
              <a:rPr lang="en-US" sz="4800" dirty="0">
                <a:solidFill>
                  <a:srgbClr val="005A83"/>
                </a:solidFill>
              </a:rPr>
              <a:t>JSON Binding Rules</a:t>
            </a:r>
          </a:p>
          <a:p>
            <a:pPr marL="914400" indent="-914400">
              <a:buFont typeface="+mj-lt"/>
              <a:buAutoNum type="arabicPeriod" startAt="6"/>
            </a:pPr>
            <a:r>
              <a:rPr lang="en-US" sz="4800" dirty="0">
                <a:solidFill>
                  <a:srgbClr val="005A83"/>
                </a:solidFill>
              </a:rPr>
              <a:t>Scheme Rules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F8EAF4-F042-494D-A53F-F520CAAC736A}"/>
              </a:ext>
            </a:extLst>
          </p:cNvPr>
          <p:cNvSpPr txBox="1"/>
          <p:nvPr/>
        </p:nvSpPr>
        <p:spPr>
          <a:xfrm>
            <a:off x="426195" y="2435783"/>
            <a:ext cx="84145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5A83"/>
                </a:solidFill>
              </a:rPr>
              <a:t>Logical Documents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5D513B-30BC-3B49-A8A3-31897F385B5E}"/>
              </a:ext>
            </a:extLst>
          </p:cNvPr>
          <p:cNvSpPr txBox="1"/>
          <p:nvPr/>
        </p:nvSpPr>
        <p:spPr>
          <a:xfrm>
            <a:off x="9130151" y="2437255"/>
            <a:ext cx="72595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5A83"/>
                </a:solidFill>
              </a:rPr>
              <a:t>Async REST Binding Docs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40F1F8-D767-E64E-9B6D-1C7419949759}"/>
              </a:ext>
            </a:extLst>
          </p:cNvPr>
          <p:cNvSpPr txBox="1"/>
          <p:nvPr/>
        </p:nvSpPr>
        <p:spPr>
          <a:xfrm>
            <a:off x="16701399" y="2435783"/>
            <a:ext cx="72595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rgbClr val="005A83"/>
                </a:solidFill>
              </a:rPr>
              <a:t>Data Integrity, Confidentiality, Non-repudiation</a:t>
            </a:r>
          </a:p>
        </p:txBody>
      </p:sp>
    </p:spTree>
    <p:extLst>
      <p:ext uri="{BB962C8B-B14F-4D97-AF65-F5344CB8AC3E}">
        <p14:creationId xmlns:p14="http://schemas.microsoft.com/office/powerpoint/2010/main" val="2527213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  <p:bldP spid="1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Transfer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19124274" y="2854960"/>
            <a:ext cx="4224994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8"/>
            <a:ext cx="6323428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pic>
        <p:nvPicPr>
          <p:cNvPr id="8" name="Graphic 7" descr="Lock">
            <a:extLst>
              <a:ext uri="{FF2B5EF4-FFF2-40B4-BE49-F238E27FC236}">
                <a16:creationId xmlns:a16="http://schemas.microsoft.com/office/drawing/2014/main" id="{4EE647C6-B047-498C-A1BA-06ED9195D2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60858" y="2854961"/>
            <a:ext cx="1665458" cy="16654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4C8223-8BA6-49A2-8D65-8C7555CD6B80}"/>
              </a:ext>
            </a:extLst>
          </p:cNvPr>
          <p:cNvSpPr txBox="1"/>
          <p:nvPr/>
        </p:nvSpPr>
        <p:spPr>
          <a:xfrm>
            <a:off x="10069366" y="4379743"/>
            <a:ext cx="42484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ledger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D3354B4-0BED-49EC-B99A-DF2917A145C9}"/>
              </a:ext>
            </a:extLst>
          </p:cNvPr>
          <p:cNvSpPr/>
          <p:nvPr/>
        </p:nvSpPr>
        <p:spPr>
          <a:xfrm>
            <a:off x="14435037" y="3108958"/>
            <a:ext cx="4689236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sp>
        <p:nvSpPr>
          <p:cNvPr id="6" name="Action Button: Help 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146529F6-F423-4147-B511-48EAE9F4EF2C}"/>
              </a:ext>
            </a:extLst>
          </p:cNvPr>
          <p:cNvSpPr/>
          <p:nvPr/>
        </p:nvSpPr>
        <p:spPr>
          <a:xfrm>
            <a:off x="19405622" y="3108958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Did I agree to this?</a:t>
            </a:r>
          </a:p>
        </p:txBody>
      </p:sp>
      <p:sp>
        <p:nvSpPr>
          <p:cNvPr id="11" name="Action Button: Help 10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F3EB0EE-E569-4365-9FFB-EC5715298496}"/>
              </a:ext>
            </a:extLst>
          </p:cNvPr>
          <p:cNvSpPr/>
          <p:nvPr/>
        </p:nvSpPr>
        <p:spPr>
          <a:xfrm>
            <a:off x="19405620" y="4586848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the content unchanged?</a:t>
            </a:r>
          </a:p>
        </p:txBody>
      </p:sp>
      <p:sp>
        <p:nvSpPr>
          <p:cNvPr id="12" name="Action Button: Help 11">
            <a:hlinkClick r:id="" action="ppaction://hlinkshowjump?jump=nextslide" highlightClick="1"/>
            <a:extLst>
              <a:ext uri="{FF2B5EF4-FFF2-40B4-BE49-F238E27FC236}">
                <a16:creationId xmlns:a16="http://schemas.microsoft.com/office/drawing/2014/main" id="{D09E21FF-D6B5-4251-A271-F22232E55242}"/>
              </a:ext>
            </a:extLst>
          </p:cNvPr>
          <p:cNvSpPr/>
          <p:nvPr/>
        </p:nvSpPr>
        <p:spPr>
          <a:xfrm>
            <a:off x="19405620" y="6034256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Can I still make the transfer?</a:t>
            </a:r>
          </a:p>
        </p:txBody>
      </p:sp>
      <p:pic>
        <p:nvPicPr>
          <p:cNvPr id="15" name="Graphic 14" descr="Lock">
            <a:extLst>
              <a:ext uri="{FF2B5EF4-FFF2-40B4-BE49-F238E27FC236}">
                <a16:creationId xmlns:a16="http://schemas.microsoft.com/office/drawing/2014/main" id="{544599C3-154A-4551-8CFD-874350D4F9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557" y="3210756"/>
            <a:ext cx="1216076" cy="121607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A2590C7B-A401-4B10-BC86-CD71C06A4FE3}"/>
              </a:ext>
            </a:extLst>
          </p:cNvPr>
          <p:cNvSpPr txBox="1"/>
          <p:nvPr/>
        </p:nvSpPr>
        <p:spPr>
          <a:xfrm>
            <a:off x="1757059" y="3380392"/>
            <a:ext cx="1761452" cy="181588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account</a:t>
            </a:r>
          </a:p>
        </p:txBody>
      </p:sp>
    </p:spTree>
    <p:extLst>
      <p:ext uri="{BB962C8B-B14F-4D97-AF65-F5344CB8AC3E}">
        <p14:creationId xmlns:p14="http://schemas.microsoft.com/office/powerpoint/2010/main" val="141570002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Transfer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19124274" y="2854960"/>
            <a:ext cx="4224994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8"/>
            <a:ext cx="6323428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pic>
        <p:nvPicPr>
          <p:cNvPr id="8" name="Graphic 7" descr="Lock">
            <a:extLst>
              <a:ext uri="{FF2B5EF4-FFF2-40B4-BE49-F238E27FC236}">
                <a16:creationId xmlns:a16="http://schemas.microsoft.com/office/drawing/2014/main" id="{4EE647C6-B047-498C-A1BA-06ED9195D2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60858" y="2854961"/>
            <a:ext cx="1665458" cy="16654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4C8223-8BA6-49A2-8D65-8C7555CD6B80}"/>
              </a:ext>
            </a:extLst>
          </p:cNvPr>
          <p:cNvSpPr txBox="1"/>
          <p:nvPr/>
        </p:nvSpPr>
        <p:spPr>
          <a:xfrm>
            <a:off x="10069366" y="4379743"/>
            <a:ext cx="42484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ledger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D3354B4-0BED-49EC-B99A-DF2917A145C9}"/>
              </a:ext>
            </a:extLst>
          </p:cNvPr>
          <p:cNvSpPr/>
          <p:nvPr/>
        </p:nvSpPr>
        <p:spPr>
          <a:xfrm>
            <a:off x="14435037" y="3108958"/>
            <a:ext cx="4689236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sp>
        <p:nvSpPr>
          <p:cNvPr id="6" name="Action Button: Help 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146529F6-F423-4147-B511-48EAE9F4EF2C}"/>
              </a:ext>
            </a:extLst>
          </p:cNvPr>
          <p:cNvSpPr/>
          <p:nvPr/>
        </p:nvSpPr>
        <p:spPr>
          <a:xfrm>
            <a:off x="19405622" y="3108958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Did I agree to this?</a:t>
            </a:r>
          </a:p>
        </p:txBody>
      </p:sp>
      <p:sp>
        <p:nvSpPr>
          <p:cNvPr id="11" name="Action Button: Help 10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F3EB0EE-E569-4365-9FFB-EC5715298496}"/>
              </a:ext>
            </a:extLst>
          </p:cNvPr>
          <p:cNvSpPr/>
          <p:nvPr/>
        </p:nvSpPr>
        <p:spPr>
          <a:xfrm>
            <a:off x="19405620" y="4586848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the content unchanged?</a:t>
            </a:r>
          </a:p>
        </p:txBody>
      </p:sp>
      <p:sp>
        <p:nvSpPr>
          <p:cNvPr id="12" name="Action Button: Help 11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D09E21FF-D6B5-4251-A271-F22232E55242}"/>
              </a:ext>
            </a:extLst>
          </p:cNvPr>
          <p:cNvSpPr/>
          <p:nvPr/>
        </p:nvSpPr>
        <p:spPr>
          <a:xfrm>
            <a:off x="19405620" y="6034256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Can I still make the transfer?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1DE9D7B-8739-43FF-8B0E-5AC3F6EC2D88}"/>
              </a:ext>
            </a:extLst>
          </p:cNvPr>
          <p:cNvSpPr/>
          <p:nvPr/>
        </p:nvSpPr>
        <p:spPr>
          <a:xfrm>
            <a:off x="19166468" y="9064283"/>
            <a:ext cx="4126522" cy="11347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Retrieve the </a:t>
            </a:r>
            <a:r>
              <a:rPr lang="en-GB" sz="3600" dirty="0" err="1"/>
              <a:t>hashlock</a:t>
            </a:r>
            <a:r>
              <a:rPr lang="en-GB" sz="3600" dirty="0"/>
              <a:t> key</a:t>
            </a:r>
          </a:p>
        </p:txBody>
      </p:sp>
      <p:pic>
        <p:nvPicPr>
          <p:cNvPr id="16" name="Graphic 15" descr="Lock">
            <a:extLst>
              <a:ext uri="{FF2B5EF4-FFF2-40B4-BE49-F238E27FC236}">
                <a16:creationId xmlns:a16="http://schemas.microsoft.com/office/drawing/2014/main" id="{D6F51C88-EF10-4311-88E5-D8F01D55F9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557" y="3210756"/>
            <a:ext cx="1216076" cy="121607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46343F6-45E6-46A8-9B7C-F7B63A3B1B19}"/>
              </a:ext>
            </a:extLst>
          </p:cNvPr>
          <p:cNvSpPr txBox="1"/>
          <p:nvPr/>
        </p:nvSpPr>
        <p:spPr>
          <a:xfrm>
            <a:off x="1757059" y="3380392"/>
            <a:ext cx="1761452" cy="181588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account</a:t>
            </a:r>
          </a:p>
        </p:txBody>
      </p:sp>
    </p:spTree>
    <p:extLst>
      <p:ext uri="{BB962C8B-B14F-4D97-AF65-F5344CB8AC3E}">
        <p14:creationId xmlns:p14="http://schemas.microsoft.com/office/powerpoint/2010/main" val="13659344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Transfer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19124274" y="2854960"/>
            <a:ext cx="4224994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8"/>
            <a:ext cx="6323428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pic>
        <p:nvPicPr>
          <p:cNvPr id="8" name="Graphic 7" descr="Lock">
            <a:extLst>
              <a:ext uri="{FF2B5EF4-FFF2-40B4-BE49-F238E27FC236}">
                <a16:creationId xmlns:a16="http://schemas.microsoft.com/office/drawing/2014/main" id="{4EE647C6-B047-498C-A1BA-06ED9195D2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60858" y="2854961"/>
            <a:ext cx="1665458" cy="16654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4C8223-8BA6-49A2-8D65-8C7555CD6B80}"/>
              </a:ext>
            </a:extLst>
          </p:cNvPr>
          <p:cNvSpPr txBox="1"/>
          <p:nvPr/>
        </p:nvSpPr>
        <p:spPr>
          <a:xfrm>
            <a:off x="10069366" y="4379743"/>
            <a:ext cx="42484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ledger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D3354B4-0BED-49EC-B99A-DF2917A145C9}"/>
              </a:ext>
            </a:extLst>
          </p:cNvPr>
          <p:cNvSpPr/>
          <p:nvPr/>
        </p:nvSpPr>
        <p:spPr>
          <a:xfrm>
            <a:off x="14435037" y="3108958"/>
            <a:ext cx="4689236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sp>
        <p:nvSpPr>
          <p:cNvPr id="6" name="Action Button: Help 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146529F6-F423-4147-B511-48EAE9F4EF2C}"/>
              </a:ext>
            </a:extLst>
          </p:cNvPr>
          <p:cNvSpPr/>
          <p:nvPr/>
        </p:nvSpPr>
        <p:spPr>
          <a:xfrm>
            <a:off x="19405622" y="3108958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Did I agree to this?</a:t>
            </a:r>
          </a:p>
        </p:txBody>
      </p:sp>
      <p:sp>
        <p:nvSpPr>
          <p:cNvPr id="11" name="Action Button: Help 10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F3EB0EE-E569-4365-9FFB-EC5715298496}"/>
              </a:ext>
            </a:extLst>
          </p:cNvPr>
          <p:cNvSpPr/>
          <p:nvPr/>
        </p:nvSpPr>
        <p:spPr>
          <a:xfrm>
            <a:off x="19405620" y="4586848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the content unchanged?</a:t>
            </a:r>
          </a:p>
        </p:txBody>
      </p:sp>
      <p:sp>
        <p:nvSpPr>
          <p:cNvPr id="12" name="Action Button: Help 11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D09E21FF-D6B5-4251-A271-F22232E55242}"/>
              </a:ext>
            </a:extLst>
          </p:cNvPr>
          <p:cNvSpPr/>
          <p:nvPr/>
        </p:nvSpPr>
        <p:spPr>
          <a:xfrm>
            <a:off x="19405620" y="6034256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Can I still make the transfer?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1DE9D7B-8739-43FF-8B0E-5AC3F6EC2D88}"/>
              </a:ext>
            </a:extLst>
          </p:cNvPr>
          <p:cNvSpPr/>
          <p:nvPr/>
        </p:nvSpPr>
        <p:spPr>
          <a:xfrm>
            <a:off x="19166468" y="9064283"/>
            <a:ext cx="4126522" cy="11347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Retrieve the </a:t>
            </a:r>
            <a:r>
              <a:rPr lang="en-GB" sz="3600" dirty="0" err="1"/>
              <a:t>hashlock</a:t>
            </a:r>
            <a:r>
              <a:rPr lang="en-GB" sz="3600" dirty="0"/>
              <a:t> key</a:t>
            </a:r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35A970DB-9F5C-4CE5-9C9B-A6F73F154D39}"/>
              </a:ext>
            </a:extLst>
          </p:cNvPr>
          <p:cNvSpPr/>
          <p:nvPr/>
        </p:nvSpPr>
        <p:spPr>
          <a:xfrm>
            <a:off x="14435037" y="8912858"/>
            <a:ext cx="4675152" cy="1437640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I accept the transfer. Here is the key</a:t>
            </a:r>
          </a:p>
        </p:txBody>
      </p:sp>
      <p:pic>
        <p:nvPicPr>
          <p:cNvPr id="16" name="Graphic 15" descr="Lock">
            <a:extLst>
              <a:ext uri="{FF2B5EF4-FFF2-40B4-BE49-F238E27FC236}">
                <a16:creationId xmlns:a16="http://schemas.microsoft.com/office/drawing/2014/main" id="{115EE927-6B6C-4390-A17E-B994F5307B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557" y="3210756"/>
            <a:ext cx="1216076" cy="121607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C30B5C3-5C8E-4928-8A2C-D566F78924F3}"/>
              </a:ext>
            </a:extLst>
          </p:cNvPr>
          <p:cNvSpPr txBox="1"/>
          <p:nvPr/>
        </p:nvSpPr>
        <p:spPr>
          <a:xfrm>
            <a:off x="1757059" y="3380392"/>
            <a:ext cx="1761452" cy="181588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account</a:t>
            </a:r>
          </a:p>
        </p:txBody>
      </p:sp>
      <p:sp>
        <p:nvSpPr>
          <p:cNvPr id="18" name="Speech Bubble: Rectangle 17">
            <a:extLst>
              <a:ext uri="{FF2B5EF4-FFF2-40B4-BE49-F238E27FC236}">
                <a16:creationId xmlns:a16="http://schemas.microsoft.com/office/drawing/2014/main" id="{F210A78E-F94D-4372-93F7-AB14B7C3D1A5}"/>
              </a:ext>
            </a:extLst>
          </p:cNvPr>
          <p:cNvSpPr/>
          <p:nvPr/>
        </p:nvSpPr>
        <p:spPr>
          <a:xfrm>
            <a:off x="4700186" y="5760085"/>
            <a:ext cx="8432799" cy="2519176"/>
          </a:xfrm>
          <a:prstGeom prst="wedgeRectCallout">
            <a:avLst>
              <a:gd name="adj1" fmla="val 91282"/>
              <a:gd name="adj2" fmla="val 99798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/>
              <a:t>PUT/transfers/11436b17-c690-4a30-8505-42a2c4eafb9d</a:t>
            </a:r>
          </a:p>
        </p:txBody>
      </p:sp>
    </p:spTree>
    <p:extLst>
      <p:ext uri="{BB962C8B-B14F-4D97-AF65-F5344CB8AC3E}">
        <p14:creationId xmlns:p14="http://schemas.microsoft.com/office/powerpoint/2010/main" val="75633589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Transfer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19124274" y="2854960"/>
            <a:ext cx="4224994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8"/>
            <a:ext cx="6323428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pic>
        <p:nvPicPr>
          <p:cNvPr id="8" name="Graphic 7" descr="Lock">
            <a:extLst>
              <a:ext uri="{FF2B5EF4-FFF2-40B4-BE49-F238E27FC236}">
                <a16:creationId xmlns:a16="http://schemas.microsoft.com/office/drawing/2014/main" id="{4EE647C6-B047-498C-A1BA-06ED9195D2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60858" y="2854961"/>
            <a:ext cx="1665458" cy="16654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4C8223-8BA6-49A2-8D65-8C7555CD6B80}"/>
              </a:ext>
            </a:extLst>
          </p:cNvPr>
          <p:cNvSpPr txBox="1"/>
          <p:nvPr/>
        </p:nvSpPr>
        <p:spPr>
          <a:xfrm>
            <a:off x="10069366" y="4379743"/>
            <a:ext cx="42484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ledger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D3354B4-0BED-49EC-B99A-DF2917A145C9}"/>
              </a:ext>
            </a:extLst>
          </p:cNvPr>
          <p:cNvSpPr/>
          <p:nvPr/>
        </p:nvSpPr>
        <p:spPr>
          <a:xfrm>
            <a:off x="14435037" y="3108958"/>
            <a:ext cx="4689236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sp>
        <p:nvSpPr>
          <p:cNvPr id="6" name="Action Button: Help 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146529F6-F423-4147-B511-48EAE9F4EF2C}"/>
              </a:ext>
            </a:extLst>
          </p:cNvPr>
          <p:cNvSpPr/>
          <p:nvPr/>
        </p:nvSpPr>
        <p:spPr>
          <a:xfrm>
            <a:off x="19405622" y="3108958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Did I agree to this?</a:t>
            </a:r>
          </a:p>
        </p:txBody>
      </p:sp>
      <p:sp>
        <p:nvSpPr>
          <p:cNvPr id="11" name="Action Button: Help 10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F3EB0EE-E569-4365-9FFB-EC5715298496}"/>
              </a:ext>
            </a:extLst>
          </p:cNvPr>
          <p:cNvSpPr/>
          <p:nvPr/>
        </p:nvSpPr>
        <p:spPr>
          <a:xfrm>
            <a:off x="19405620" y="4586848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the content unchanged?</a:t>
            </a:r>
          </a:p>
        </p:txBody>
      </p:sp>
      <p:sp>
        <p:nvSpPr>
          <p:cNvPr id="12" name="Action Button: Help 11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D09E21FF-D6B5-4251-A271-F22232E55242}"/>
              </a:ext>
            </a:extLst>
          </p:cNvPr>
          <p:cNvSpPr/>
          <p:nvPr/>
        </p:nvSpPr>
        <p:spPr>
          <a:xfrm>
            <a:off x="19405620" y="6034256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Can I still make the transfer?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1DE9D7B-8739-43FF-8B0E-5AC3F6EC2D88}"/>
              </a:ext>
            </a:extLst>
          </p:cNvPr>
          <p:cNvSpPr/>
          <p:nvPr/>
        </p:nvSpPr>
        <p:spPr>
          <a:xfrm>
            <a:off x="19166468" y="9064283"/>
            <a:ext cx="4126522" cy="11347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Retrieve the </a:t>
            </a:r>
            <a:r>
              <a:rPr lang="en-GB" sz="3600" dirty="0" err="1"/>
              <a:t>hashlock</a:t>
            </a:r>
            <a:r>
              <a:rPr lang="en-GB" sz="3600" dirty="0"/>
              <a:t> key</a:t>
            </a:r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35A970DB-9F5C-4CE5-9C9B-A6F73F154D39}"/>
              </a:ext>
            </a:extLst>
          </p:cNvPr>
          <p:cNvSpPr/>
          <p:nvPr/>
        </p:nvSpPr>
        <p:spPr>
          <a:xfrm>
            <a:off x="14435037" y="8912858"/>
            <a:ext cx="4675152" cy="1437640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I accept the transfer. Here is the key</a:t>
            </a:r>
          </a:p>
        </p:txBody>
      </p:sp>
      <p:pic>
        <p:nvPicPr>
          <p:cNvPr id="16" name="Graphic 15" descr="Lock">
            <a:extLst>
              <a:ext uri="{FF2B5EF4-FFF2-40B4-BE49-F238E27FC236}">
                <a16:creationId xmlns:a16="http://schemas.microsoft.com/office/drawing/2014/main" id="{115EE927-6B6C-4390-A17E-B994F5307B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557" y="3210756"/>
            <a:ext cx="1216076" cy="121607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C30B5C3-5C8E-4928-8A2C-D566F78924F3}"/>
              </a:ext>
            </a:extLst>
          </p:cNvPr>
          <p:cNvSpPr txBox="1"/>
          <p:nvPr/>
        </p:nvSpPr>
        <p:spPr>
          <a:xfrm>
            <a:off x="1757059" y="3380392"/>
            <a:ext cx="1761452" cy="181588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account</a:t>
            </a:r>
          </a:p>
        </p:txBody>
      </p:sp>
      <p:sp>
        <p:nvSpPr>
          <p:cNvPr id="19" name="Action Button: Help 1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74452098-660F-4F9A-9151-E792F3ECD7C8}"/>
              </a:ext>
            </a:extLst>
          </p:cNvPr>
          <p:cNvSpPr/>
          <p:nvPr/>
        </p:nvSpPr>
        <p:spPr>
          <a:xfrm>
            <a:off x="10369474" y="8912858"/>
            <a:ext cx="3648222" cy="1270784"/>
          </a:xfrm>
          <a:prstGeom prst="actionButtonHelp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the key correct?</a:t>
            </a:r>
          </a:p>
        </p:txBody>
      </p:sp>
    </p:spTree>
    <p:extLst>
      <p:ext uri="{BB962C8B-B14F-4D97-AF65-F5344CB8AC3E}">
        <p14:creationId xmlns:p14="http://schemas.microsoft.com/office/powerpoint/2010/main" val="208119684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Transfer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19124274" y="2854960"/>
            <a:ext cx="4224994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8"/>
            <a:ext cx="6323428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pic>
        <p:nvPicPr>
          <p:cNvPr id="8" name="Graphic 7" descr="Lock">
            <a:extLst>
              <a:ext uri="{FF2B5EF4-FFF2-40B4-BE49-F238E27FC236}">
                <a16:creationId xmlns:a16="http://schemas.microsoft.com/office/drawing/2014/main" id="{4EE647C6-B047-498C-A1BA-06ED9195D2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60858" y="2854961"/>
            <a:ext cx="1665458" cy="16654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4C8223-8BA6-49A2-8D65-8C7555CD6B80}"/>
              </a:ext>
            </a:extLst>
          </p:cNvPr>
          <p:cNvSpPr txBox="1"/>
          <p:nvPr/>
        </p:nvSpPr>
        <p:spPr>
          <a:xfrm>
            <a:off x="10069366" y="4379743"/>
            <a:ext cx="42484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ledger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D3354B4-0BED-49EC-B99A-DF2917A145C9}"/>
              </a:ext>
            </a:extLst>
          </p:cNvPr>
          <p:cNvSpPr/>
          <p:nvPr/>
        </p:nvSpPr>
        <p:spPr>
          <a:xfrm>
            <a:off x="14435037" y="3108958"/>
            <a:ext cx="4689236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sp>
        <p:nvSpPr>
          <p:cNvPr id="6" name="Action Button: Help 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146529F6-F423-4147-B511-48EAE9F4EF2C}"/>
              </a:ext>
            </a:extLst>
          </p:cNvPr>
          <p:cNvSpPr/>
          <p:nvPr/>
        </p:nvSpPr>
        <p:spPr>
          <a:xfrm>
            <a:off x="19405622" y="3108958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Did I agree to this?</a:t>
            </a:r>
          </a:p>
        </p:txBody>
      </p:sp>
      <p:sp>
        <p:nvSpPr>
          <p:cNvPr id="11" name="Action Button: Help 10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F3EB0EE-E569-4365-9FFB-EC5715298496}"/>
              </a:ext>
            </a:extLst>
          </p:cNvPr>
          <p:cNvSpPr/>
          <p:nvPr/>
        </p:nvSpPr>
        <p:spPr>
          <a:xfrm>
            <a:off x="19405620" y="4586848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the content unchanged?</a:t>
            </a:r>
          </a:p>
        </p:txBody>
      </p:sp>
      <p:sp>
        <p:nvSpPr>
          <p:cNvPr id="12" name="Action Button: Help 11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D09E21FF-D6B5-4251-A271-F22232E55242}"/>
              </a:ext>
            </a:extLst>
          </p:cNvPr>
          <p:cNvSpPr/>
          <p:nvPr/>
        </p:nvSpPr>
        <p:spPr>
          <a:xfrm>
            <a:off x="19405620" y="6034256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Can I still make the transfer?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1DE9D7B-8739-43FF-8B0E-5AC3F6EC2D88}"/>
              </a:ext>
            </a:extLst>
          </p:cNvPr>
          <p:cNvSpPr/>
          <p:nvPr/>
        </p:nvSpPr>
        <p:spPr>
          <a:xfrm>
            <a:off x="19166468" y="9064283"/>
            <a:ext cx="4126522" cy="11347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Retrieve the </a:t>
            </a:r>
            <a:r>
              <a:rPr lang="en-GB" sz="3600" dirty="0" err="1"/>
              <a:t>hashlock</a:t>
            </a:r>
            <a:r>
              <a:rPr lang="en-GB" sz="3600" dirty="0"/>
              <a:t> key</a:t>
            </a:r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35A970DB-9F5C-4CE5-9C9B-A6F73F154D39}"/>
              </a:ext>
            </a:extLst>
          </p:cNvPr>
          <p:cNvSpPr/>
          <p:nvPr/>
        </p:nvSpPr>
        <p:spPr>
          <a:xfrm>
            <a:off x="14435037" y="8912858"/>
            <a:ext cx="4675152" cy="1437640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I accept the transfer. Here is the key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A25B0F-5AA7-4B90-AAFE-E341DEE93770}"/>
              </a:ext>
            </a:extLst>
          </p:cNvPr>
          <p:cNvSpPr txBox="1"/>
          <p:nvPr/>
        </p:nvSpPr>
        <p:spPr>
          <a:xfrm>
            <a:off x="11360857" y="10693029"/>
            <a:ext cx="30245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Confirm transfer of funds in ledger</a:t>
            </a:r>
          </a:p>
        </p:txBody>
      </p:sp>
      <p:pic>
        <p:nvPicPr>
          <p:cNvPr id="18" name="Graphic 17" descr="Coins">
            <a:extLst>
              <a:ext uri="{FF2B5EF4-FFF2-40B4-BE49-F238E27FC236}">
                <a16:creationId xmlns:a16="http://schemas.microsoft.com/office/drawing/2014/main" id="{4D8E469E-7B8D-4531-A993-8FC64C79F3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9737" y="10448970"/>
            <a:ext cx="1505244" cy="1505244"/>
          </a:xfrm>
          <a:prstGeom prst="rect">
            <a:avLst/>
          </a:prstGeom>
        </p:spPr>
      </p:pic>
      <p:pic>
        <p:nvPicPr>
          <p:cNvPr id="19" name="Graphic 18" descr="Lock">
            <a:extLst>
              <a:ext uri="{FF2B5EF4-FFF2-40B4-BE49-F238E27FC236}">
                <a16:creationId xmlns:a16="http://schemas.microsoft.com/office/drawing/2014/main" id="{97778F14-A403-4DB0-9BD2-5E6D47B6D1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557" y="3210756"/>
            <a:ext cx="1216076" cy="121607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D51F079-EB44-4891-BA91-DD6BFE994F86}"/>
              </a:ext>
            </a:extLst>
          </p:cNvPr>
          <p:cNvSpPr txBox="1"/>
          <p:nvPr/>
        </p:nvSpPr>
        <p:spPr>
          <a:xfrm>
            <a:off x="1757059" y="3380392"/>
            <a:ext cx="1761452" cy="181588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account</a:t>
            </a:r>
          </a:p>
        </p:txBody>
      </p:sp>
      <p:sp>
        <p:nvSpPr>
          <p:cNvPr id="21" name="Action Button: Help 20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1AD5EDE4-F15D-40EB-B787-C1AEEE797E65}"/>
              </a:ext>
            </a:extLst>
          </p:cNvPr>
          <p:cNvSpPr/>
          <p:nvPr/>
        </p:nvSpPr>
        <p:spPr>
          <a:xfrm>
            <a:off x="10369474" y="8912858"/>
            <a:ext cx="3648222" cy="1270784"/>
          </a:xfrm>
          <a:prstGeom prst="actionButtonHelp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the key correct?</a:t>
            </a:r>
          </a:p>
        </p:txBody>
      </p:sp>
    </p:spTree>
    <p:extLst>
      <p:ext uri="{BB962C8B-B14F-4D97-AF65-F5344CB8AC3E}">
        <p14:creationId xmlns:p14="http://schemas.microsoft.com/office/powerpoint/2010/main" val="4902187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Transfer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19124274" y="2854960"/>
            <a:ext cx="4224994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8"/>
            <a:ext cx="6323428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pic>
        <p:nvPicPr>
          <p:cNvPr id="8" name="Graphic 7" descr="Lock">
            <a:extLst>
              <a:ext uri="{FF2B5EF4-FFF2-40B4-BE49-F238E27FC236}">
                <a16:creationId xmlns:a16="http://schemas.microsoft.com/office/drawing/2014/main" id="{4EE647C6-B047-498C-A1BA-06ED9195D2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60858" y="2854961"/>
            <a:ext cx="1665458" cy="16654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4C8223-8BA6-49A2-8D65-8C7555CD6B80}"/>
              </a:ext>
            </a:extLst>
          </p:cNvPr>
          <p:cNvSpPr txBox="1"/>
          <p:nvPr/>
        </p:nvSpPr>
        <p:spPr>
          <a:xfrm>
            <a:off x="10069366" y="4379743"/>
            <a:ext cx="42484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ledger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D3354B4-0BED-49EC-B99A-DF2917A145C9}"/>
              </a:ext>
            </a:extLst>
          </p:cNvPr>
          <p:cNvSpPr/>
          <p:nvPr/>
        </p:nvSpPr>
        <p:spPr>
          <a:xfrm>
            <a:off x="14435037" y="3108958"/>
            <a:ext cx="4689236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sp>
        <p:nvSpPr>
          <p:cNvPr id="6" name="Action Button: Help 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146529F6-F423-4147-B511-48EAE9F4EF2C}"/>
              </a:ext>
            </a:extLst>
          </p:cNvPr>
          <p:cNvSpPr/>
          <p:nvPr/>
        </p:nvSpPr>
        <p:spPr>
          <a:xfrm>
            <a:off x="19405622" y="3108958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Did I agree to this?</a:t>
            </a:r>
          </a:p>
        </p:txBody>
      </p:sp>
      <p:sp>
        <p:nvSpPr>
          <p:cNvPr id="11" name="Action Button: Help 10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F3EB0EE-E569-4365-9FFB-EC5715298496}"/>
              </a:ext>
            </a:extLst>
          </p:cNvPr>
          <p:cNvSpPr/>
          <p:nvPr/>
        </p:nvSpPr>
        <p:spPr>
          <a:xfrm>
            <a:off x="19405620" y="4586848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the content unchanged?</a:t>
            </a:r>
          </a:p>
        </p:txBody>
      </p:sp>
      <p:sp>
        <p:nvSpPr>
          <p:cNvPr id="12" name="Action Button: Help 11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D09E21FF-D6B5-4251-A271-F22232E55242}"/>
              </a:ext>
            </a:extLst>
          </p:cNvPr>
          <p:cNvSpPr/>
          <p:nvPr/>
        </p:nvSpPr>
        <p:spPr>
          <a:xfrm>
            <a:off x="19405620" y="6034256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Can I still make the transfer?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1DE9D7B-8739-43FF-8B0E-5AC3F6EC2D88}"/>
              </a:ext>
            </a:extLst>
          </p:cNvPr>
          <p:cNvSpPr/>
          <p:nvPr/>
        </p:nvSpPr>
        <p:spPr>
          <a:xfrm>
            <a:off x="19166468" y="9064283"/>
            <a:ext cx="4126522" cy="11347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Retrieve the </a:t>
            </a:r>
            <a:r>
              <a:rPr lang="en-GB" sz="3600" dirty="0" err="1"/>
              <a:t>hashlock</a:t>
            </a:r>
            <a:r>
              <a:rPr lang="en-GB" sz="3600" dirty="0"/>
              <a:t> key</a:t>
            </a:r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35A970DB-9F5C-4CE5-9C9B-A6F73F154D39}"/>
              </a:ext>
            </a:extLst>
          </p:cNvPr>
          <p:cNvSpPr/>
          <p:nvPr/>
        </p:nvSpPr>
        <p:spPr>
          <a:xfrm>
            <a:off x="3607413" y="8916590"/>
            <a:ext cx="6323428" cy="1437640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Transfer has been confirmed. Here is the key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D10CA0F0-BBF9-4781-81CB-5BAF7BA29354}"/>
              </a:ext>
            </a:extLst>
          </p:cNvPr>
          <p:cNvSpPr/>
          <p:nvPr/>
        </p:nvSpPr>
        <p:spPr>
          <a:xfrm>
            <a:off x="14427997" y="10350498"/>
            <a:ext cx="4689236" cy="143764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Transfer has been confirmed</a:t>
            </a:r>
          </a:p>
        </p:txBody>
      </p:sp>
      <p:sp>
        <p:nvSpPr>
          <p:cNvPr id="20" name="Arrow: Left 19">
            <a:extLst>
              <a:ext uri="{FF2B5EF4-FFF2-40B4-BE49-F238E27FC236}">
                <a16:creationId xmlns:a16="http://schemas.microsoft.com/office/drawing/2014/main" id="{A588A3BF-CB7E-49CE-93AD-04EA8B715CEF}"/>
              </a:ext>
            </a:extLst>
          </p:cNvPr>
          <p:cNvSpPr/>
          <p:nvPr/>
        </p:nvSpPr>
        <p:spPr>
          <a:xfrm>
            <a:off x="14428025" y="8971278"/>
            <a:ext cx="4675152" cy="1437640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I accept the transfer. Here is the key</a:t>
            </a:r>
          </a:p>
        </p:txBody>
      </p:sp>
      <p:pic>
        <p:nvPicPr>
          <p:cNvPr id="21" name="Graphic 20" descr="Lock">
            <a:extLst>
              <a:ext uri="{FF2B5EF4-FFF2-40B4-BE49-F238E27FC236}">
                <a16:creationId xmlns:a16="http://schemas.microsoft.com/office/drawing/2014/main" id="{4DF4D4C8-D077-453A-9F0B-53199DCF72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557" y="3210756"/>
            <a:ext cx="1216076" cy="121607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46F7A47-82D7-464C-B320-DA732DB14E31}"/>
              </a:ext>
            </a:extLst>
          </p:cNvPr>
          <p:cNvSpPr txBox="1"/>
          <p:nvPr/>
        </p:nvSpPr>
        <p:spPr>
          <a:xfrm>
            <a:off x="1757059" y="3380392"/>
            <a:ext cx="1761452" cy="181588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account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DD1BF7E-6D8E-426F-A765-7371E424C5E0}"/>
              </a:ext>
            </a:extLst>
          </p:cNvPr>
          <p:cNvSpPr txBox="1"/>
          <p:nvPr/>
        </p:nvSpPr>
        <p:spPr>
          <a:xfrm>
            <a:off x="11360857" y="10693029"/>
            <a:ext cx="30245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Confirm transfer of funds in ledger</a:t>
            </a:r>
          </a:p>
        </p:txBody>
      </p:sp>
      <p:pic>
        <p:nvPicPr>
          <p:cNvPr id="24" name="Graphic 23" descr="Coins">
            <a:extLst>
              <a:ext uri="{FF2B5EF4-FFF2-40B4-BE49-F238E27FC236}">
                <a16:creationId xmlns:a16="http://schemas.microsoft.com/office/drawing/2014/main" id="{93CC3628-8355-49BE-A62B-D6B865BB3B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9737" y="10448970"/>
            <a:ext cx="1505244" cy="1505244"/>
          </a:xfrm>
          <a:prstGeom prst="rect">
            <a:avLst/>
          </a:prstGeom>
        </p:spPr>
      </p:pic>
      <p:sp>
        <p:nvSpPr>
          <p:cNvPr id="25" name="Action Button: Help 24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46462BFD-FF45-434A-BEC0-80FD482326FD}"/>
              </a:ext>
            </a:extLst>
          </p:cNvPr>
          <p:cNvSpPr/>
          <p:nvPr/>
        </p:nvSpPr>
        <p:spPr>
          <a:xfrm>
            <a:off x="10369474" y="8912858"/>
            <a:ext cx="3648222" cy="1270784"/>
          </a:xfrm>
          <a:prstGeom prst="actionButtonHelp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the key correct?</a:t>
            </a:r>
          </a:p>
        </p:txBody>
      </p:sp>
    </p:spTree>
    <p:extLst>
      <p:ext uri="{BB962C8B-B14F-4D97-AF65-F5344CB8AC3E}">
        <p14:creationId xmlns:p14="http://schemas.microsoft.com/office/powerpoint/2010/main" val="80630795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Transfer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19124274" y="2854960"/>
            <a:ext cx="4224994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8"/>
            <a:ext cx="6323428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pic>
        <p:nvPicPr>
          <p:cNvPr id="8" name="Graphic 7" descr="Lock">
            <a:extLst>
              <a:ext uri="{FF2B5EF4-FFF2-40B4-BE49-F238E27FC236}">
                <a16:creationId xmlns:a16="http://schemas.microsoft.com/office/drawing/2014/main" id="{4EE647C6-B047-498C-A1BA-06ED9195D2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60858" y="2854961"/>
            <a:ext cx="1665458" cy="16654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4C8223-8BA6-49A2-8D65-8C7555CD6B80}"/>
              </a:ext>
            </a:extLst>
          </p:cNvPr>
          <p:cNvSpPr txBox="1"/>
          <p:nvPr/>
        </p:nvSpPr>
        <p:spPr>
          <a:xfrm>
            <a:off x="10069366" y="4379743"/>
            <a:ext cx="42484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ledger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D3354B4-0BED-49EC-B99A-DF2917A145C9}"/>
              </a:ext>
            </a:extLst>
          </p:cNvPr>
          <p:cNvSpPr/>
          <p:nvPr/>
        </p:nvSpPr>
        <p:spPr>
          <a:xfrm>
            <a:off x="14435037" y="3108958"/>
            <a:ext cx="4689236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sp>
        <p:nvSpPr>
          <p:cNvPr id="6" name="Action Button: Help 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146529F6-F423-4147-B511-48EAE9F4EF2C}"/>
              </a:ext>
            </a:extLst>
          </p:cNvPr>
          <p:cNvSpPr/>
          <p:nvPr/>
        </p:nvSpPr>
        <p:spPr>
          <a:xfrm>
            <a:off x="19405622" y="3108958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Did I agree to this?</a:t>
            </a:r>
          </a:p>
        </p:txBody>
      </p:sp>
      <p:sp>
        <p:nvSpPr>
          <p:cNvPr id="11" name="Action Button: Help 10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F3EB0EE-E569-4365-9FFB-EC5715298496}"/>
              </a:ext>
            </a:extLst>
          </p:cNvPr>
          <p:cNvSpPr/>
          <p:nvPr/>
        </p:nvSpPr>
        <p:spPr>
          <a:xfrm>
            <a:off x="19405620" y="4586848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the content unchanged?</a:t>
            </a:r>
          </a:p>
        </p:txBody>
      </p:sp>
      <p:sp>
        <p:nvSpPr>
          <p:cNvPr id="12" name="Action Button: Help 11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D09E21FF-D6B5-4251-A271-F22232E55242}"/>
              </a:ext>
            </a:extLst>
          </p:cNvPr>
          <p:cNvSpPr/>
          <p:nvPr/>
        </p:nvSpPr>
        <p:spPr>
          <a:xfrm>
            <a:off x="19405620" y="6034256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Can I still make the transfer?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1DE9D7B-8739-43FF-8B0E-5AC3F6EC2D88}"/>
              </a:ext>
            </a:extLst>
          </p:cNvPr>
          <p:cNvSpPr/>
          <p:nvPr/>
        </p:nvSpPr>
        <p:spPr>
          <a:xfrm>
            <a:off x="19166468" y="9064283"/>
            <a:ext cx="4126522" cy="11347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Retrieve the </a:t>
            </a:r>
            <a:r>
              <a:rPr lang="en-GB" sz="3600" dirty="0" err="1"/>
              <a:t>hashlock</a:t>
            </a:r>
            <a:r>
              <a:rPr lang="en-GB" sz="3600" dirty="0"/>
              <a:t> key</a:t>
            </a:r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35A970DB-9F5C-4CE5-9C9B-A6F73F154D39}"/>
              </a:ext>
            </a:extLst>
          </p:cNvPr>
          <p:cNvSpPr/>
          <p:nvPr/>
        </p:nvSpPr>
        <p:spPr>
          <a:xfrm>
            <a:off x="3600543" y="8971278"/>
            <a:ext cx="6323428" cy="1437640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Transfer has been confirmed. Here is the key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D10CA0F0-BBF9-4781-81CB-5BAF7BA29354}"/>
              </a:ext>
            </a:extLst>
          </p:cNvPr>
          <p:cNvSpPr/>
          <p:nvPr/>
        </p:nvSpPr>
        <p:spPr>
          <a:xfrm>
            <a:off x="14427997" y="10350498"/>
            <a:ext cx="4689236" cy="143764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Transfer has been confirmed</a:t>
            </a:r>
          </a:p>
        </p:txBody>
      </p:sp>
      <p:sp>
        <p:nvSpPr>
          <p:cNvPr id="20" name="Arrow: Left 19">
            <a:extLst>
              <a:ext uri="{FF2B5EF4-FFF2-40B4-BE49-F238E27FC236}">
                <a16:creationId xmlns:a16="http://schemas.microsoft.com/office/drawing/2014/main" id="{A588A3BF-CB7E-49CE-93AD-04EA8B715CEF}"/>
              </a:ext>
            </a:extLst>
          </p:cNvPr>
          <p:cNvSpPr/>
          <p:nvPr/>
        </p:nvSpPr>
        <p:spPr>
          <a:xfrm>
            <a:off x="14420957" y="8971278"/>
            <a:ext cx="4675152" cy="1437640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I accept the transfer. Here is the key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E9B01D-BC15-4BF1-ACA5-2214747DB971}"/>
              </a:ext>
            </a:extLst>
          </p:cNvPr>
          <p:cNvSpPr txBox="1"/>
          <p:nvPr/>
        </p:nvSpPr>
        <p:spPr>
          <a:xfrm>
            <a:off x="20282505" y="11088879"/>
            <a:ext cx="3024552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Credit funds to payee</a:t>
            </a:r>
          </a:p>
        </p:txBody>
      </p:sp>
      <p:pic>
        <p:nvPicPr>
          <p:cNvPr id="22" name="Graphic 21" descr="Coins">
            <a:extLst>
              <a:ext uri="{FF2B5EF4-FFF2-40B4-BE49-F238E27FC236}">
                <a16:creationId xmlns:a16="http://schemas.microsoft.com/office/drawing/2014/main" id="{20B0A967-FE17-44B7-8C95-E19A1A6A69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109807" y="10859476"/>
            <a:ext cx="1505244" cy="1505244"/>
          </a:xfrm>
          <a:prstGeom prst="rect">
            <a:avLst/>
          </a:prstGeom>
        </p:spPr>
      </p:pic>
      <p:pic>
        <p:nvPicPr>
          <p:cNvPr id="23" name="Graphic 22" descr="Lock">
            <a:extLst>
              <a:ext uri="{FF2B5EF4-FFF2-40B4-BE49-F238E27FC236}">
                <a16:creationId xmlns:a16="http://schemas.microsoft.com/office/drawing/2014/main" id="{622D3AE9-3285-4513-961B-9A1081D71C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557" y="3210756"/>
            <a:ext cx="1216076" cy="121607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8E3024F-34C6-4C60-B382-E6AA5DC6D391}"/>
              </a:ext>
            </a:extLst>
          </p:cNvPr>
          <p:cNvSpPr txBox="1"/>
          <p:nvPr/>
        </p:nvSpPr>
        <p:spPr>
          <a:xfrm>
            <a:off x="1757059" y="3380392"/>
            <a:ext cx="1761452" cy="181588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account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4F09E5-12BA-481E-B9AB-4C2920519B92}"/>
              </a:ext>
            </a:extLst>
          </p:cNvPr>
          <p:cNvSpPr txBox="1"/>
          <p:nvPr/>
        </p:nvSpPr>
        <p:spPr>
          <a:xfrm>
            <a:off x="11360857" y="10693029"/>
            <a:ext cx="30245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Confirm transfer of funds in ledger</a:t>
            </a:r>
          </a:p>
        </p:txBody>
      </p:sp>
      <p:pic>
        <p:nvPicPr>
          <p:cNvPr id="26" name="Graphic 25" descr="Coins">
            <a:extLst>
              <a:ext uri="{FF2B5EF4-FFF2-40B4-BE49-F238E27FC236}">
                <a16:creationId xmlns:a16="http://schemas.microsoft.com/office/drawing/2014/main" id="{23FE43D4-ABB4-42B7-A04E-CCE88EABAA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9737" y="10448970"/>
            <a:ext cx="1505244" cy="1505244"/>
          </a:xfrm>
          <a:prstGeom prst="rect">
            <a:avLst/>
          </a:prstGeom>
        </p:spPr>
      </p:pic>
      <p:sp>
        <p:nvSpPr>
          <p:cNvPr id="27" name="Action Button: Help 26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FC1348F5-A000-41CF-ACF7-BF819D59E00E}"/>
              </a:ext>
            </a:extLst>
          </p:cNvPr>
          <p:cNvSpPr/>
          <p:nvPr/>
        </p:nvSpPr>
        <p:spPr>
          <a:xfrm>
            <a:off x="10369474" y="8912858"/>
            <a:ext cx="3648222" cy="1270784"/>
          </a:xfrm>
          <a:prstGeom prst="actionButtonHelp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the key correct?</a:t>
            </a:r>
          </a:p>
        </p:txBody>
      </p:sp>
    </p:spTree>
    <p:extLst>
      <p:ext uri="{BB962C8B-B14F-4D97-AF65-F5344CB8AC3E}">
        <p14:creationId xmlns:p14="http://schemas.microsoft.com/office/powerpoint/2010/main" val="348110768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Transfer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19124274" y="2854960"/>
            <a:ext cx="4224994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8"/>
            <a:ext cx="6323428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pic>
        <p:nvPicPr>
          <p:cNvPr id="8" name="Graphic 7" descr="Lock">
            <a:extLst>
              <a:ext uri="{FF2B5EF4-FFF2-40B4-BE49-F238E27FC236}">
                <a16:creationId xmlns:a16="http://schemas.microsoft.com/office/drawing/2014/main" id="{4EE647C6-B047-498C-A1BA-06ED9195D2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60858" y="2854961"/>
            <a:ext cx="1665458" cy="16654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4C8223-8BA6-49A2-8D65-8C7555CD6B80}"/>
              </a:ext>
            </a:extLst>
          </p:cNvPr>
          <p:cNvSpPr txBox="1"/>
          <p:nvPr/>
        </p:nvSpPr>
        <p:spPr>
          <a:xfrm>
            <a:off x="10069366" y="4379743"/>
            <a:ext cx="42484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ledger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D3354B4-0BED-49EC-B99A-DF2917A145C9}"/>
              </a:ext>
            </a:extLst>
          </p:cNvPr>
          <p:cNvSpPr/>
          <p:nvPr/>
        </p:nvSpPr>
        <p:spPr>
          <a:xfrm>
            <a:off x="14435037" y="3108958"/>
            <a:ext cx="4689236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sp>
        <p:nvSpPr>
          <p:cNvPr id="6" name="Action Button: Help 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146529F6-F423-4147-B511-48EAE9F4EF2C}"/>
              </a:ext>
            </a:extLst>
          </p:cNvPr>
          <p:cNvSpPr/>
          <p:nvPr/>
        </p:nvSpPr>
        <p:spPr>
          <a:xfrm>
            <a:off x="19405622" y="3108958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Did I agree to this?</a:t>
            </a:r>
          </a:p>
        </p:txBody>
      </p:sp>
      <p:sp>
        <p:nvSpPr>
          <p:cNvPr id="11" name="Action Button: Help 10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F3EB0EE-E569-4365-9FFB-EC5715298496}"/>
              </a:ext>
            </a:extLst>
          </p:cNvPr>
          <p:cNvSpPr/>
          <p:nvPr/>
        </p:nvSpPr>
        <p:spPr>
          <a:xfrm>
            <a:off x="19405620" y="4586848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the content unchanged?</a:t>
            </a:r>
          </a:p>
        </p:txBody>
      </p:sp>
      <p:sp>
        <p:nvSpPr>
          <p:cNvPr id="12" name="Action Button: Help 11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D09E21FF-D6B5-4251-A271-F22232E55242}"/>
              </a:ext>
            </a:extLst>
          </p:cNvPr>
          <p:cNvSpPr/>
          <p:nvPr/>
        </p:nvSpPr>
        <p:spPr>
          <a:xfrm>
            <a:off x="19405620" y="6034256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Can I still make the transfer?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1DE9D7B-8739-43FF-8B0E-5AC3F6EC2D88}"/>
              </a:ext>
            </a:extLst>
          </p:cNvPr>
          <p:cNvSpPr/>
          <p:nvPr/>
        </p:nvSpPr>
        <p:spPr>
          <a:xfrm>
            <a:off x="19166468" y="9064283"/>
            <a:ext cx="4126522" cy="11347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Retrieve the </a:t>
            </a:r>
            <a:r>
              <a:rPr lang="en-GB" sz="3600" dirty="0" err="1"/>
              <a:t>hashlock</a:t>
            </a:r>
            <a:r>
              <a:rPr lang="en-GB" sz="3600" dirty="0"/>
              <a:t> key</a:t>
            </a:r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35A970DB-9F5C-4CE5-9C9B-A6F73F154D39}"/>
              </a:ext>
            </a:extLst>
          </p:cNvPr>
          <p:cNvSpPr/>
          <p:nvPr/>
        </p:nvSpPr>
        <p:spPr>
          <a:xfrm>
            <a:off x="3626367" y="8971278"/>
            <a:ext cx="6323428" cy="1437640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Transfer has been confirmed. Here is the key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D10CA0F0-BBF9-4781-81CB-5BAF7BA29354}"/>
              </a:ext>
            </a:extLst>
          </p:cNvPr>
          <p:cNvSpPr/>
          <p:nvPr/>
        </p:nvSpPr>
        <p:spPr>
          <a:xfrm>
            <a:off x="14427997" y="10350498"/>
            <a:ext cx="4689236" cy="143764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Transfer has been confirmed</a:t>
            </a:r>
          </a:p>
        </p:txBody>
      </p:sp>
      <p:sp>
        <p:nvSpPr>
          <p:cNvPr id="20" name="Arrow: Left 19">
            <a:extLst>
              <a:ext uri="{FF2B5EF4-FFF2-40B4-BE49-F238E27FC236}">
                <a16:creationId xmlns:a16="http://schemas.microsoft.com/office/drawing/2014/main" id="{A588A3BF-CB7E-49CE-93AD-04EA8B715CEF}"/>
              </a:ext>
            </a:extLst>
          </p:cNvPr>
          <p:cNvSpPr/>
          <p:nvPr/>
        </p:nvSpPr>
        <p:spPr>
          <a:xfrm>
            <a:off x="14420957" y="8971278"/>
            <a:ext cx="4675152" cy="1437640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I accept the transfer. Here is the key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E9B01D-BC15-4BF1-ACA5-2214747DB971}"/>
              </a:ext>
            </a:extLst>
          </p:cNvPr>
          <p:cNvSpPr txBox="1"/>
          <p:nvPr/>
        </p:nvSpPr>
        <p:spPr>
          <a:xfrm>
            <a:off x="20282505" y="11088879"/>
            <a:ext cx="3024552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Credit funds to payee</a:t>
            </a:r>
          </a:p>
        </p:txBody>
      </p:sp>
      <p:pic>
        <p:nvPicPr>
          <p:cNvPr id="22" name="Graphic 21" descr="Coins">
            <a:extLst>
              <a:ext uri="{FF2B5EF4-FFF2-40B4-BE49-F238E27FC236}">
                <a16:creationId xmlns:a16="http://schemas.microsoft.com/office/drawing/2014/main" id="{20B0A967-FE17-44B7-8C95-E19A1A6A69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109807" y="10859476"/>
            <a:ext cx="1505244" cy="1505244"/>
          </a:xfrm>
          <a:prstGeom prst="rect">
            <a:avLst/>
          </a:prstGeom>
        </p:spPr>
      </p:pic>
      <p:pic>
        <p:nvPicPr>
          <p:cNvPr id="23" name="Graphic 22" descr="Lock">
            <a:extLst>
              <a:ext uri="{FF2B5EF4-FFF2-40B4-BE49-F238E27FC236}">
                <a16:creationId xmlns:a16="http://schemas.microsoft.com/office/drawing/2014/main" id="{622D3AE9-3285-4513-961B-9A1081D71C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557" y="3210756"/>
            <a:ext cx="1216076" cy="121607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8E3024F-34C6-4C60-B382-E6AA5DC6D391}"/>
              </a:ext>
            </a:extLst>
          </p:cNvPr>
          <p:cNvSpPr txBox="1"/>
          <p:nvPr/>
        </p:nvSpPr>
        <p:spPr>
          <a:xfrm>
            <a:off x="1757059" y="3380392"/>
            <a:ext cx="1761452" cy="181588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account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BF58405-CB63-49C5-A16C-AB0479352D48}"/>
              </a:ext>
            </a:extLst>
          </p:cNvPr>
          <p:cNvSpPr txBox="1"/>
          <p:nvPr/>
        </p:nvSpPr>
        <p:spPr>
          <a:xfrm>
            <a:off x="11360857" y="10693029"/>
            <a:ext cx="30245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Confirm transfer of funds in ledger</a:t>
            </a:r>
          </a:p>
        </p:txBody>
      </p:sp>
      <p:pic>
        <p:nvPicPr>
          <p:cNvPr id="28" name="Graphic 27" descr="Coins">
            <a:extLst>
              <a:ext uri="{FF2B5EF4-FFF2-40B4-BE49-F238E27FC236}">
                <a16:creationId xmlns:a16="http://schemas.microsoft.com/office/drawing/2014/main" id="{DF8810A7-1BC7-45F9-A07C-705920B37C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9737" y="10448970"/>
            <a:ext cx="1505244" cy="1505244"/>
          </a:xfrm>
          <a:prstGeom prst="rect">
            <a:avLst/>
          </a:prstGeom>
        </p:spPr>
      </p:pic>
      <p:sp>
        <p:nvSpPr>
          <p:cNvPr id="29" name="Action Button: Help 2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1371E38E-DD69-4133-962B-CDCAA3F4996E}"/>
              </a:ext>
            </a:extLst>
          </p:cNvPr>
          <p:cNvSpPr/>
          <p:nvPr/>
        </p:nvSpPr>
        <p:spPr>
          <a:xfrm>
            <a:off x="10369474" y="8912858"/>
            <a:ext cx="3648222" cy="1270784"/>
          </a:xfrm>
          <a:prstGeom prst="actionButtonHelp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the key correct?</a:t>
            </a:r>
          </a:p>
        </p:txBody>
      </p:sp>
      <p:sp>
        <p:nvSpPr>
          <p:cNvPr id="30" name="Action Button: Help 29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47EA769B-7793-4489-970B-8767A179DC88}"/>
              </a:ext>
            </a:extLst>
          </p:cNvPr>
          <p:cNvSpPr/>
          <p:nvPr/>
        </p:nvSpPr>
        <p:spPr>
          <a:xfrm>
            <a:off x="914427" y="9054706"/>
            <a:ext cx="2510300" cy="1270784"/>
          </a:xfrm>
          <a:prstGeom prst="actionButtonHelp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the key correct?</a:t>
            </a:r>
          </a:p>
        </p:txBody>
      </p:sp>
    </p:spTree>
    <p:extLst>
      <p:ext uri="{BB962C8B-B14F-4D97-AF65-F5344CB8AC3E}">
        <p14:creationId xmlns:p14="http://schemas.microsoft.com/office/powerpoint/2010/main" val="371017851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Transfer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71278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Payer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19124274" y="2854960"/>
            <a:ext cx="4224994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chemeClr val="tx1"/>
                </a:solidFill>
              </a:rPr>
              <a:t>Payee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DFSP</a:t>
            </a:r>
          </a:p>
          <a:p>
            <a:pPr algn="ctr"/>
            <a:r>
              <a:rPr lang="en-GB" sz="3600" dirty="0">
                <a:solidFill>
                  <a:schemeClr val="tx1"/>
                </a:solidFill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9952135" y="2854960"/>
            <a:ext cx="4482904" cy="104749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/>
              <a:t>Mojaloop</a:t>
            </a:r>
            <a:r>
              <a:rPr lang="en-GB" sz="3600" dirty="0"/>
              <a:t> Switch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0B894D0-315F-43AD-9C21-5C7EEE5CB486}"/>
              </a:ext>
            </a:extLst>
          </p:cNvPr>
          <p:cNvSpPr/>
          <p:nvPr/>
        </p:nvSpPr>
        <p:spPr>
          <a:xfrm>
            <a:off x="3628707" y="3108958"/>
            <a:ext cx="6323428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pic>
        <p:nvPicPr>
          <p:cNvPr id="8" name="Graphic 7" descr="Lock">
            <a:extLst>
              <a:ext uri="{FF2B5EF4-FFF2-40B4-BE49-F238E27FC236}">
                <a16:creationId xmlns:a16="http://schemas.microsoft.com/office/drawing/2014/main" id="{4EE647C6-B047-498C-A1BA-06ED9195D2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60858" y="2854961"/>
            <a:ext cx="1665458" cy="16654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4C8223-8BA6-49A2-8D65-8C7555CD6B80}"/>
              </a:ext>
            </a:extLst>
          </p:cNvPr>
          <p:cNvSpPr txBox="1"/>
          <p:nvPr/>
        </p:nvSpPr>
        <p:spPr>
          <a:xfrm>
            <a:off x="10069366" y="4379743"/>
            <a:ext cx="42484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ledger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D3354B4-0BED-49EC-B99A-DF2917A145C9}"/>
              </a:ext>
            </a:extLst>
          </p:cNvPr>
          <p:cNvSpPr/>
          <p:nvPr/>
        </p:nvSpPr>
        <p:spPr>
          <a:xfrm>
            <a:off x="14435037" y="3108958"/>
            <a:ext cx="4689236" cy="1561516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Send 10k ZAR </a:t>
            </a:r>
            <a:r>
              <a:rPr lang="en-GB" sz="2400"/>
              <a:t>to MSISDN 123456 </a:t>
            </a:r>
            <a:r>
              <a:rPr lang="en-GB" sz="2400" dirty="0"/>
              <a:t>at DFSP B, as agreed</a:t>
            </a:r>
          </a:p>
        </p:txBody>
      </p:sp>
      <p:sp>
        <p:nvSpPr>
          <p:cNvPr id="6" name="Action Button: Help 5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146529F6-F423-4147-B511-48EAE9F4EF2C}"/>
              </a:ext>
            </a:extLst>
          </p:cNvPr>
          <p:cNvSpPr/>
          <p:nvPr/>
        </p:nvSpPr>
        <p:spPr>
          <a:xfrm>
            <a:off x="19405622" y="3108958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Did I agree to this?</a:t>
            </a:r>
          </a:p>
        </p:txBody>
      </p:sp>
      <p:sp>
        <p:nvSpPr>
          <p:cNvPr id="11" name="Action Button: Help 10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5F3EB0EE-E569-4365-9FFB-EC5715298496}"/>
              </a:ext>
            </a:extLst>
          </p:cNvPr>
          <p:cNvSpPr/>
          <p:nvPr/>
        </p:nvSpPr>
        <p:spPr>
          <a:xfrm>
            <a:off x="19405620" y="4586848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the content unchanged?</a:t>
            </a:r>
          </a:p>
        </p:txBody>
      </p:sp>
      <p:sp>
        <p:nvSpPr>
          <p:cNvPr id="12" name="Action Button: Help 11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D09E21FF-D6B5-4251-A271-F22232E55242}"/>
              </a:ext>
            </a:extLst>
          </p:cNvPr>
          <p:cNvSpPr/>
          <p:nvPr/>
        </p:nvSpPr>
        <p:spPr>
          <a:xfrm>
            <a:off x="19405620" y="6034256"/>
            <a:ext cx="3648222" cy="1270784"/>
          </a:xfrm>
          <a:prstGeom prst="actionButtonHel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Can I still make the transfer?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1DE9D7B-8739-43FF-8B0E-5AC3F6EC2D88}"/>
              </a:ext>
            </a:extLst>
          </p:cNvPr>
          <p:cNvSpPr/>
          <p:nvPr/>
        </p:nvSpPr>
        <p:spPr>
          <a:xfrm>
            <a:off x="19166468" y="9064283"/>
            <a:ext cx="4126522" cy="11347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Retrieve the </a:t>
            </a:r>
            <a:r>
              <a:rPr lang="en-GB" sz="3600" dirty="0" err="1"/>
              <a:t>hashlock</a:t>
            </a:r>
            <a:r>
              <a:rPr lang="en-GB" sz="3600" dirty="0"/>
              <a:t> key</a:t>
            </a:r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35A970DB-9F5C-4CE5-9C9B-A6F73F154D39}"/>
              </a:ext>
            </a:extLst>
          </p:cNvPr>
          <p:cNvSpPr/>
          <p:nvPr/>
        </p:nvSpPr>
        <p:spPr>
          <a:xfrm>
            <a:off x="3621475" y="9064282"/>
            <a:ext cx="6323428" cy="1437640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Transfer has been confirmed. Here is the key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D10CA0F0-BBF9-4781-81CB-5BAF7BA29354}"/>
              </a:ext>
            </a:extLst>
          </p:cNvPr>
          <p:cNvSpPr/>
          <p:nvPr/>
        </p:nvSpPr>
        <p:spPr>
          <a:xfrm>
            <a:off x="14427997" y="10350498"/>
            <a:ext cx="4689236" cy="143764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Transfer has been confirmed</a:t>
            </a:r>
          </a:p>
        </p:txBody>
      </p:sp>
      <p:sp>
        <p:nvSpPr>
          <p:cNvPr id="20" name="Arrow: Left 19">
            <a:extLst>
              <a:ext uri="{FF2B5EF4-FFF2-40B4-BE49-F238E27FC236}">
                <a16:creationId xmlns:a16="http://schemas.microsoft.com/office/drawing/2014/main" id="{A588A3BF-CB7E-49CE-93AD-04EA8B715CEF}"/>
              </a:ext>
            </a:extLst>
          </p:cNvPr>
          <p:cNvSpPr/>
          <p:nvPr/>
        </p:nvSpPr>
        <p:spPr>
          <a:xfrm>
            <a:off x="14420957" y="8971278"/>
            <a:ext cx="4675152" cy="1437640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/>
              <a:t>I accept the transfer. Here is the key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5E9B01D-BC15-4BF1-ACA5-2214747DB971}"/>
              </a:ext>
            </a:extLst>
          </p:cNvPr>
          <p:cNvSpPr txBox="1"/>
          <p:nvPr/>
        </p:nvSpPr>
        <p:spPr>
          <a:xfrm>
            <a:off x="20282505" y="11088879"/>
            <a:ext cx="3024552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Credit funds to payee</a:t>
            </a:r>
          </a:p>
        </p:txBody>
      </p:sp>
      <p:pic>
        <p:nvPicPr>
          <p:cNvPr id="22" name="Graphic 21" descr="Coins">
            <a:extLst>
              <a:ext uri="{FF2B5EF4-FFF2-40B4-BE49-F238E27FC236}">
                <a16:creationId xmlns:a16="http://schemas.microsoft.com/office/drawing/2014/main" id="{20B0A967-FE17-44B7-8C95-E19A1A6A69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109807" y="10859476"/>
            <a:ext cx="1505244" cy="1505244"/>
          </a:xfrm>
          <a:prstGeom prst="rect">
            <a:avLst/>
          </a:prstGeom>
        </p:spPr>
      </p:pic>
      <p:pic>
        <p:nvPicPr>
          <p:cNvPr id="23" name="Graphic 22" descr="Lock">
            <a:extLst>
              <a:ext uri="{FF2B5EF4-FFF2-40B4-BE49-F238E27FC236}">
                <a16:creationId xmlns:a16="http://schemas.microsoft.com/office/drawing/2014/main" id="{622D3AE9-3285-4513-961B-9A1081D71C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5557" y="3210756"/>
            <a:ext cx="1216076" cy="121607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8E3024F-34C6-4C60-B382-E6AA5DC6D391}"/>
              </a:ext>
            </a:extLst>
          </p:cNvPr>
          <p:cNvSpPr txBox="1"/>
          <p:nvPr/>
        </p:nvSpPr>
        <p:spPr>
          <a:xfrm>
            <a:off x="1757059" y="3380392"/>
            <a:ext cx="1761452" cy="181588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Reserve payer funds in account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3FEFB1C-3156-42BF-A924-1403DFD5C26C}"/>
              </a:ext>
            </a:extLst>
          </p:cNvPr>
          <p:cNvSpPr txBox="1"/>
          <p:nvPr/>
        </p:nvSpPr>
        <p:spPr>
          <a:xfrm>
            <a:off x="1933553" y="10512296"/>
            <a:ext cx="1584960" cy="1815882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Debit funds from payer</a:t>
            </a:r>
          </a:p>
        </p:txBody>
      </p:sp>
      <p:pic>
        <p:nvPicPr>
          <p:cNvPr id="26" name="Graphic 25" descr="Coins">
            <a:extLst>
              <a:ext uri="{FF2B5EF4-FFF2-40B4-BE49-F238E27FC236}">
                <a16:creationId xmlns:a16="http://schemas.microsoft.com/office/drawing/2014/main" id="{1DE087C3-2498-4D58-B88C-7C998D7702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2787" y="10282894"/>
            <a:ext cx="1505244" cy="1505244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BF58405-CB63-49C5-A16C-AB0479352D48}"/>
              </a:ext>
            </a:extLst>
          </p:cNvPr>
          <p:cNvSpPr txBox="1"/>
          <p:nvPr/>
        </p:nvSpPr>
        <p:spPr>
          <a:xfrm>
            <a:off x="11360857" y="10693029"/>
            <a:ext cx="30245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</a:rPr>
              <a:t>Confirm transfer of funds in ledger</a:t>
            </a:r>
          </a:p>
        </p:txBody>
      </p:sp>
      <p:pic>
        <p:nvPicPr>
          <p:cNvPr id="28" name="Graphic 27" descr="Coins">
            <a:extLst>
              <a:ext uri="{FF2B5EF4-FFF2-40B4-BE49-F238E27FC236}">
                <a16:creationId xmlns:a16="http://schemas.microsoft.com/office/drawing/2014/main" id="{DF8810A7-1BC7-45F9-A07C-705920B37C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019737" y="10448970"/>
            <a:ext cx="1505244" cy="1505244"/>
          </a:xfrm>
          <a:prstGeom prst="rect">
            <a:avLst/>
          </a:prstGeom>
        </p:spPr>
      </p:pic>
      <p:sp>
        <p:nvSpPr>
          <p:cNvPr id="29" name="Action Button: Help 28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1371E38E-DD69-4133-962B-CDCAA3F4996E}"/>
              </a:ext>
            </a:extLst>
          </p:cNvPr>
          <p:cNvSpPr/>
          <p:nvPr/>
        </p:nvSpPr>
        <p:spPr>
          <a:xfrm>
            <a:off x="10369474" y="8912858"/>
            <a:ext cx="3648222" cy="1270784"/>
          </a:xfrm>
          <a:prstGeom prst="actionButtonHelp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the key correct?</a:t>
            </a:r>
          </a:p>
        </p:txBody>
      </p:sp>
      <p:sp>
        <p:nvSpPr>
          <p:cNvPr id="33" name="Action Button: Help 32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2998A2F7-EB71-44DE-AED2-1240C9D83665}"/>
              </a:ext>
            </a:extLst>
          </p:cNvPr>
          <p:cNvSpPr/>
          <p:nvPr/>
        </p:nvSpPr>
        <p:spPr>
          <a:xfrm>
            <a:off x="914427" y="9054706"/>
            <a:ext cx="2510300" cy="1270784"/>
          </a:xfrm>
          <a:prstGeom prst="actionButtonHelp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/>
              <a:t>Is the key correct?</a:t>
            </a:r>
          </a:p>
        </p:txBody>
      </p:sp>
    </p:spTree>
    <p:extLst>
      <p:ext uri="{BB962C8B-B14F-4D97-AF65-F5344CB8AC3E}">
        <p14:creationId xmlns:p14="http://schemas.microsoft.com/office/powerpoint/2010/main" val="28029161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A9FFA-318F-485E-8F4C-E7E3DF145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merchant request to pay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EDB619-559B-4DF3-89BA-1625770ECD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85ADC2-EBFB-49AC-A066-46D60F37B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53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4113AB5-8170-8749-9F72-6B7D5265A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914400" indent="-914400">
              <a:spcBef>
                <a:spcPts val="1600"/>
              </a:spcBef>
              <a:buClr>
                <a:schemeClr val="bg1"/>
              </a:buClr>
              <a:buSzPct val="100000"/>
              <a:buFont typeface="+mj-lt"/>
              <a:buAutoNum type="arabicPeriod"/>
            </a:pPr>
            <a:r>
              <a:rPr lang="en-US" dirty="0" err="1">
                <a:solidFill>
                  <a:srgbClr val="005A83"/>
                </a:solidFill>
                <a:ea typeface="Arial Hebrew" charset="-79"/>
                <a:cs typeface="Arial Hebrew" charset="-79"/>
                <a:sym typeface="Ubuntu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mojaloop.io</a:t>
            </a:r>
            <a:endParaRPr lang="en-US" dirty="0">
              <a:solidFill>
                <a:srgbClr val="005A83"/>
              </a:solidFill>
              <a:ea typeface="Arial Hebrew" charset="-79"/>
              <a:cs typeface="Arial Hebrew" charset="-79"/>
              <a:sym typeface="Ubuntu"/>
            </a:endParaRPr>
          </a:p>
          <a:p>
            <a:pPr marL="914400" indent="-914400">
              <a:spcBef>
                <a:spcPts val="1600"/>
              </a:spcBef>
              <a:buClr>
                <a:schemeClr val="bg1"/>
              </a:buClr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005A83"/>
                </a:solidFill>
                <a:ea typeface="Arial Hebrew" charset="-79"/>
                <a:cs typeface="Arial Hebrew" charset="-79"/>
                <a:sym typeface="Ubuntu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mojaloop.io/documentation</a:t>
            </a:r>
            <a:endParaRPr lang="en-US" dirty="0">
              <a:solidFill>
                <a:srgbClr val="005A83"/>
              </a:solidFill>
              <a:ea typeface="Arial Hebrew" charset="-79"/>
              <a:cs typeface="Arial Hebrew" charset="-79"/>
              <a:sym typeface="Ubuntu"/>
            </a:endParaRPr>
          </a:p>
          <a:p>
            <a:pPr marL="914400" indent="-914400">
              <a:spcBef>
                <a:spcPts val="1600"/>
              </a:spcBef>
              <a:buClr>
                <a:schemeClr val="bg1"/>
              </a:buClr>
              <a:buSzPct val="100000"/>
              <a:buFont typeface="+mj-lt"/>
              <a:buAutoNum type="arabicPeriod"/>
            </a:pPr>
            <a:r>
              <a:rPr lang="en-US" dirty="0">
                <a:solidFill>
                  <a:srgbClr val="005A83"/>
                </a:solidFill>
                <a:ea typeface="Arial Hebrew" charset="-79"/>
                <a:cs typeface="Arial Hebrew" charset="-79"/>
                <a:sym typeface="Ubuntu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</a:t>
            </a:r>
            <a:r>
              <a:rPr lang="en-US" dirty="0" err="1">
                <a:solidFill>
                  <a:srgbClr val="005A83"/>
                </a:solidFill>
                <a:ea typeface="Arial Hebrew" charset="-79"/>
                <a:cs typeface="Arial Hebrew" charset="-79"/>
                <a:sym typeface="Ubuntu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mojaloop</a:t>
            </a:r>
            <a:r>
              <a:rPr lang="en-US" dirty="0">
                <a:solidFill>
                  <a:srgbClr val="005A83"/>
                </a:solidFill>
                <a:ea typeface="Arial Hebrew" charset="-79"/>
                <a:cs typeface="Arial Hebrew" charset="-79"/>
                <a:sym typeface="Ubuntu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dirty="0" err="1">
                <a:solidFill>
                  <a:srgbClr val="005A83"/>
                </a:solidFill>
                <a:ea typeface="Arial Hebrew" charset="-79"/>
                <a:cs typeface="Arial Hebrew" charset="-79"/>
                <a:sym typeface="Ubuntu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mojaloop</a:t>
            </a:r>
            <a:r>
              <a:rPr lang="en-US" dirty="0">
                <a:solidFill>
                  <a:srgbClr val="005A83"/>
                </a:solidFill>
                <a:ea typeface="Arial Hebrew" charset="-79"/>
                <a:cs typeface="Arial Hebrew" charset="-79"/>
                <a:sym typeface="Ubuntu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-specification</a:t>
            </a:r>
            <a:endParaRPr lang="en-US" dirty="0">
              <a:solidFill>
                <a:srgbClr val="005A83"/>
              </a:solidFill>
              <a:ea typeface="Arial Hebrew" charset="-79"/>
              <a:cs typeface="Arial Hebrew" charset="-79"/>
              <a:sym typeface="Ubuntu"/>
            </a:endParaRPr>
          </a:p>
          <a:p>
            <a:pPr lvl="1">
              <a:spcBef>
                <a:spcPts val="1600"/>
              </a:spcBef>
              <a:buClr>
                <a:schemeClr val="bg1"/>
              </a:buClr>
              <a:buSzPct val="100000"/>
            </a:pPr>
            <a:r>
              <a:rPr lang="en-US" sz="3200" dirty="0">
                <a:solidFill>
                  <a:srgbClr val="005A83"/>
                </a:solidFill>
                <a:ea typeface="Arial Hebrew" charset="-79"/>
                <a:cs typeface="Arial Hebrew" charset="-79"/>
                <a:sym typeface="Ubuntu"/>
              </a:rPr>
              <a:t>(Supporting Files section includes Swagger files)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144E7C-4551-3C40-8FF2-6C5EB2286ED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D91A16E7-7A4B-8846-8827-0EA931B1AFDA}" type="slidenum">
              <a:rPr lang="en-US" sz="200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/>
              <a:t>5</a:t>
            </a:fld>
            <a:endParaRPr lang="en-US" sz="20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EEFEAFD-AB44-BB4F-BCC0-D64103C1A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Arial Hebrew" charset="-79"/>
                <a:cs typeface="Arial Hebrew" charset="-79"/>
                <a:sym typeface="Ubuntu"/>
              </a:rPr>
              <a:t>Overview: Resources for Reference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283236-BD1A-AB4C-8C17-02BDB3B209E7}"/>
              </a:ext>
            </a:extLst>
          </p:cNvPr>
          <p:cNvSpPr txBox="1"/>
          <p:nvPr/>
        </p:nvSpPr>
        <p:spPr>
          <a:xfrm>
            <a:off x="19151951" y="12615445"/>
            <a:ext cx="32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5A83"/>
                </a:solidFill>
                <a:ea typeface="Arial Hebrew" charset="-79"/>
                <a:cs typeface="Arial Hebrew" charset="-79"/>
              </a:rPr>
              <a:t>ML OSS </a:t>
            </a:r>
            <a:r>
              <a:rPr lang="en-US" sz="1600" dirty="0">
                <a:solidFill>
                  <a:srgbClr val="005A83"/>
                </a:solidFill>
                <a:ea typeface="Arial Hebrew" charset="-79"/>
                <a:cs typeface="Arial Hebrew" charset="-79"/>
              </a:rPr>
              <a:t>for</a:t>
            </a:r>
            <a:r>
              <a:rPr lang="en-US" sz="2400" dirty="0">
                <a:solidFill>
                  <a:srgbClr val="005A83"/>
                </a:solidFill>
                <a:ea typeface="Arial Hebrew" charset="-79"/>
                <a:cs typeface="Arial Hebrew" charset="-79"/>
              </a:rPr>
              <a:t> BMGF</a:t>
            </a:r>
          </a:p>
        </p:txBody>
      </p:sp>
    </p:spTree>
    <p:extLst>
      <p:ext uri="{BB962C8B-B14F-4D97-AF65-F5344CB8AC3E}">
        <p14:creationId xmlns:p14="http://schemas.microsoft.com/office/powerpoint/2010/main" val="62972734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Discovery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5366758"/>
            <a:ext cx="2915920" cy="796316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Payer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5366758"/>
            <a:ext cx="2915920" cy="796316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7977187" y="8092440"/>
            <a:ext cx="8432800" cy="2743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Mojaloop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Switch</a:t>
            </a:r>
          </a:p>
        </p:txBody>
      </p:sp>
      <p:pic>
        <p:nvPicPr>
          <p:cNvPr id="8" name="Picture 7" descr="A person standing in front of a store&#10;&#10;Description automatically generated">
            <a:extLst>
              <a:ext uri="{FF2B5EF4-FFF2-40B4-BE49-F238E27FC236}">
                <a16:creationId xmlns:a16="http://schemas.microsoft.com/office/drawing/2014/main" id="{F083E511-EB73-4D56-BD61-85D8AE0E80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554482" y="1198629"/>
            <a:ext cx="10260977" cy="57691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E46CB07-B21A-41EF-A14F-A8124DFB23E6}"/>
              </a:ext>
            </a:extLst>
          </p:cNvPr>
          <p:cNvSpPr txBox="1"/>
          <p:nvPr/>
        </p:nvSpPr>
        <p:spPr>
          <a:xfrm>
            <a:off x="7554482" y="14910193"/>
            <a:ext cx="102609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>
                <a:hlinkClick r:id="rId3" tooltip="http://commons.wikimedia.org/wiki/File:Drinks_stall_in_a_coffee_shop_in_Singapore_-_20131030.jpg"/>
              </a:rPr>
              <a:t>This Photo</a:t>
            </a:r>
            <a:r>
              <a:rPr lang="en-GB" sz="900"/>
              <a:t> by Unknown Author is licensed under </a:t>
            </a:r>
            <a:r>
              <a:rPr lang="en-GB" sz="900">
                <a:hlinkClick r:id="rId4" tooltip="https://creativecommons.org/licenses/by-sa/3.0/"/>
              </a:rPr>
              <a:t>CC BY-SA</a:t>
            </a:r>
            <a:endParaRPr lang="en-GB" sz="900"/>
          </a:p>
        </p:txBody>
      </p:sp>
      <p:sp>
        <p:nvSpPr>
          <p:cNvPr id="10" name="Speech Bubble: Oval 9">
            <a:extLst>
              <a:ext uri="{FF2B5EF4-FFF2-40B4-BE49-F238E27FC236}">
                <a16:creationId xmlns:a16="http://schemas.microsoft.com/office/drawing/2014/main" id="{E0627442-36C9-43AF-B3B0-6B3CEE2967DE}"/>
              </a:ext>
            </a:extLst>
          </p:cNvPr>
          <p:cNvSpPr/>
          <p:nvPr/>
        </p:nvSpPr>
        <p:spPr>
          <a:xfrm>
            <a:off x="19433489" y="660282"/>
            <a:ext cx="4033615" cy="2213361"/>
          </a:xfrm>
          <a:prstGeom prst="wedgeEllipseCallout">
            <a:avLst>
              <a:gd name="adj1" fmla="val -207697"/>
              <a:gd name="adj2" fmla="val 9377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/>
              <a:t>That will be 1000 ZAR, please</a:t>
            </a:r>
          </a:p>
        </p:txBody>
      </p:sp>
    </p:spTree>
    <p:extLst>
      <p:ext uri="{BB962C8B-B14F-4D97-AF65-F5344CB8AC3E}">
        <p14:creationId xmlns:p14="http://schemas.microsoft.com/office/powerpoint/2010/main" val="284879133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Discovery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5366758"/>
            <a:ext cx="2915920" cy="796316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Payer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5366758"/>
            <a:ext cx="2915920" cy="796316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7977187" y="8092440"/>
            <a:ext cx="8432800" cy="2743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Mojaloop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Switch</a:t>
            </a:r>
          </a:p>
        </p:txBody>
      </p:sp>
      <p:pic>
        <p:nvPicPr>
          <p:cNvPr id="8" name="Picture 7" descr="A person standing in front of a store&#10;&#10;Description automatically generated">
            <a:extLst>
              <a:ext uri="{FF2B5EF4-FFF2-40B4-BE49-F238E27FC236}">
                <a16:creationId xmlns:a16="http://schemas.microsoft.com/office/drawing/2014/main" id="{F083E511-EB73-4D56-BD61-85D8AE0E80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554482" y="1198629"/>
            <a:ext cx="10260977" cy="57691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E46CB07-B21A-41EF-A14F-A8124DFB23E6}"/>
              </a:ext>
            </a:extLst>
          </p:cNvPr>
          <p:cNvSpPr txBox="1"/>
          <p:nvPr/>
        </p:nvSpPr>
        <p:spPr>
          <a:xfrm>
            <a:off x="7554482" y="14910193"/>
            <a:ext cx="102609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>
                <a:hlinkClick r:id="rId3" tooltip="http://commons.wikimedia.org/wiki/File:Drinks_stall_in_a_coffee_shop_in_Singapore_-_20131030.jpg"/>
              </a:rPr>
              <a:t>This Photo</a:t>
            </a:r>
            <a:r>
              <a:rPr lang="en-GB" sz="900"/>
              <a:t> by Unknown Author is licensed under </a:t>
            </a:r>
            <a:r>
              <a:rPr lang="en-GB" sz="900">
                <a:hlinkClick r:id="rId4" tooltip="https://creativecommons.org/licenses/by-sa/3.0/"/>
              </a:rPr>
              <a:t>CC BY-SA</a:t>
            </a:r>
            <a:endParaRPr lang="en-GB" sz="900"/>
          </a:p>
        </p:txBody>
      </p:sp>
      <p:sp>
        <p:nvSpPr>
          <p:cNvPr id="10" name="Speech Bubble: Oval 9">
            <a:extLst>
              <a:ext uri="{FF2B5EF4-FFF2-40B4-BE49-F238E27FC236}">
                <a16:creationId xmlns:a16="http://schemas.microsoft.com/office/drawing/2014/main" id="{E0627442-36C9-43AF-B3B0-6B3CEE2967DE}"/>
              </a:ext>
            </a:extLst>
          </p:cNvPr>
          <p:cNvSpPr/>
          <p:nvPr/>
        </p:nvSpPr>
        <p:spPr>
          <a:xfrm>
            <a:off x="2136800" y="2711273"/>
            <a:ext cx="4033615" cy="2213361"/>
          </a:xfrm>
          <a:prstGeom prst="wedgeEllipseCallout">
            <a:avLst>
              <a:gd name="adj1" fmla="val 136582"/>
              <a:gd name="adj2" fmla="val 7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800" dirty="0"/>
              <a:t>Please charge my phone, it’s 123456</a:t>
            </a:r>
          </a:p>
        </p:txBody>
      </p:sp>
    </p:spTree>
    <p:extLst>
      <p:ext uri="{BB962C8B-B14F-4D97-AF65-F5344CB8AC3E}">
        <p14:creationId xmlns:p14="http://schemas.microsoft.com/office/powerpoint/2010/main" val="125737868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Discovery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5366758"/>
            <a:ext cx="2915920" cy="796316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Payer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5366758"/>
            <a:ext cx="2915920" cy="796316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7977187" y="8092440"/>
            <a:ext cx="8432800" cy="2743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Mojaloop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Switch</a:t>
            </a:r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AA48EA0D-9595-4462-8016-B120975BC023}"/>
              </a:ext>
            </a:extLst>
          </p:cNvPr>
          <p:cNvSpPr/>
          <p:nvPr/>
        </p:nvSpPr>
        <p:spPr>
          <a:xfrm>
            <a:off x="16409987" y="8750893"/>
            <a:ext cx="4023360" cy="1337988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Who 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123456?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2" name="Speech Bubble: Rectangle 11">
            <a:extLst>
              <a:ext uri="{FF2B5EF4-FFF2-40B4-BE49-F238E27FC236}">
                <a16:creationId xmlns:a16="http://schemas.microsoft.com/office/drawing/2014/main" id="{783FC542-E08C-4AE8-8804-9344F472C169}"/>
              </a:ext>
            </a:extLst>
          </p:cNvPr>
          <p:cNvSpPr/>
          <p:nvPr/>
        </p:nvSpPr>
        <p:spPr>
          <a:xfrm>
            <a:off x="6255520" y="3922520"/>
            <a:ext cx="8432799" cy="1948441"/>
          </a:xfrm>
          <a:prstGeom prst="wedgeRectCallout">
            <a:avLst>
              <a:gd name="adj1" fmla="val 99187"/>
              <a:gd name="adj2" fmla="val 213394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/>
              <a:t>GET /parties/MSISDN/123456</a:t>
            </a:r>
          </a:p>
        </p:txBody>
      </p:sp>
    </p:spTree>
    <p:extLst>
      <p:ext uri="{BB962C8B-B14F-4D97-AF65-F5344CB8AC3E}">
        <p14:creationId xmlns:p14="http://schemas.microsoft.com/office/powerpoint/2010/main" val="308957958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Oval 24">
            <a:extLst>
              <a:ext uri="{FF2B5EF4-FFF2-40B4-BE49-F238E27FC236}">
                <a16:creationId xmlns:a16="http://schemas.microsoft.com/office/drawing/2014/main" id="{BD6384E9-1F02-4FCB-A1A6-6A7C7E2484A1}"/>
              </a:ext>
            </a:extLst>
          </p:cNvPr>
          <p:cNvSpPr/>
          <p:nvPr/>
        </p:nvSpPr>
        <p:spPr>
          <a:xfrm>
            <a:off x="16257587" y="30353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E9D2F5F-12AA-4D1F-8769-FBCB18AB2F12}"/>
              </a:ext>
            </a:extLst>
          </p:cNvPr>
          <p:cNvSpPr/>
          <p:nvPr/>
        </p:nvSpPr>
        <p:spPr>
          <a:xfrm>
            <a:off x="15952787" y="27305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945A06C-66ED-4933-9E8F-88D4ABF94AAE}"/>
              </a:ext>
            </a:extLst>
          </p:cNvPr>
          <p:cNvSpPr/>
          <p:nvPr/>
        </p:nvSpPr>
        <p:spPr>
          <a:xfrm>
            <a:off x="15647987" y="24257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F6C75D2-BBA5-4FDB-9B84-152B1B9B41CE}"/>
              </a:ext>
            </a:extLst>
          </p:cNvPr>
          <p:cNvSpPr/>
          <p:nvPr/>
        </p:nvSpPr>
        <p:spPr>
          <a:xfrm>
            <a:off x="15343187" y="21209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Discovery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Payer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8012751" y="8839198"/>
            <a:ext cx="8432800" cy="2743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Mojaloop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Switch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2AA41BA-62AA-4270-881C-05D4BE7CE9E3}"/>
              </a:ext>
            </a:extLst>
          </p:cNvPr>
          <p:cNvSpPr/>
          <p:nvPr/>
        </p:nvSpPr>
        <p:spPr>
          <a:xfrm rot="16200000">
            <a:off x="10905806" y="6518530"/>
            <a:ext cx="2575562" cy="212165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Who </a:t>
            </a: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123456?</a:t>
            </a:r>
            <a:endParaRPr kumimoji="0" lang="en-GB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78CA396-7589-4E28-87CA-2F514E238066}"/>
              </a:ext>
            </a:extLst>
          </p:cNvPr>
          <p:cNvSpPr/>
          <p:nvPr/>
        </p:nvSpPr>
        <p:spPr>
          <a:xfrm>
            <a:off x="8764587" y="4855209"/>
            <a:ext cx="6858000" cy="14643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Address Look-up Service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1339C0BD-8D13-4F7F-A09D-174F9BB9C4E9}"/>
              </a:ext>
            </a:extLst>
          </p:cNvPr>
          <p:cNvSpPr/>
          <p:nvPr/>
        </p:nvSpPr>
        <p:spPr>
          <a:xfrm>
            <a:off x="6605587" y="183896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Bank account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C224A8C-37CD-4DBC-839A-BC1BD9B952E3}"/>
              </a:ext>
            </a:extLst>
          </p:cNvPr>
          <p:cNvSpPr/>
          <p:nvPr/>
        </p:nvSpPr>
        <p:spPr>
          <a:xfrm>
            <a:off x="10821987" y="265424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MSISDN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1FD99EE-8087-42E2-865C-C32562FD7AA3}"/>
              </a:ext>
            </a:extLst>
          </p:cNvPr>
          <p:cNvSpPr/>
          <p:nvPr/>
        </p:nvSpPr>
        <p:spPr>
          <a:xfrm>
            <a:off x="15038387" y="18161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0" name="Arrow: Left-Up 19">
            <a:extLst>
              <a:ext uri="{FF2B5EF4-FFF2-40B4-BE49-F238E27FC236}">
                <a16:creationId xmlns:a16="http://schemas.microsoft.com/office/drawing/2014/main" id="{8E0830D8-D377-4FC9-9506-DDBB657007D9}"/>
              </a:ext>
            </a:extLst>
          </p:cNvPr>
          <p:cNvSpPr/>
          <p:nvPr/>
        </p:nvSpPr>
        <p:spPr>
          <a:xfrm>
            <a:off x="15622587" y="3505203"/>
            <a:ext cx="909320" cy="2258050"/>
          </a:xfrm>
          <a:prstGeom prst="lef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1" name="Arrow: Left-Up 20">
            <a:extLst>
              <a:ext uri="{FF2B5EF4-FFF2-40B4-BE49-F238E27FC236}">
                <a16:creationId xmlns:a16="http://schemas.microsoft.com/office/drawing/2014/main" id="{AF79D2B3-5B81-45E2-8E15-4044E6DDBD91}"/>
              </a:ext>
            </a:extLst>
          </p:cNvPr>
          <p:cNvSpPr/>
          <p:nvPr/>
        </p:nvSpPr>
        <p:spPr>
          <a:xfrm rot="5400000">
            <a:off x="7064061" y="4062726"/>
            <a:ext cx="2258052" cy="1143000"/>
          </a:xfrm>
          <a:prstGeom prst="leftUpArrow">
            <a:avLst>
              <a:gd name="adj1" fmla="val 15738"/>
              <a:gd name="adj2" fmla="val 21527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2" name="Arrow: Up-Down 21">
            <a:extLst>
              <a:ext uri="{FF2B5EF4-FFF2-40B4-BE49-F238E27FC236}">
                <a16:creationId xmlns:a16="http://schemas.microsoft.com/office/drawing/2014/main" id="{76BC1B14-F746-4E68-94F1-2B5245B5E07F}"/>
              </a:ext>
            </a:extLst>
          </p:cNvPr>
          <p:cNvSpPr/>
          <p:nvPr/>
        </p:nvSpPr>
        <p:spPr>
          <a:xfrm>
            <a:off x="12102147" y="1931664"/>
            <a:ext cx="355600" cy="289940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2243FA0A-FE7B-4F52-9D88-4C20A4D95DBD}"/>
              </a:ext>
            </a:extLst>
          </p:cNvPr>
          <p:cNvSpPr/>
          <p:nvPr/>
        </p:nvSpPr>
        <p:spPr>
          <a:xfrm>
            <a:off x="18086387" y="515816"/>
            <a:ext cx="4927600" cy="1666240"/>
          </a:xfrm>
          <a:prstGeom prst="wedgeRoundRectCallout">
            <a:avLst>
              <a:gd name="adj1" fmla="val -48049"/>
              <a:gd name="adj2" fmla="val 77697"/>
              <a:gd name="adj3" fmla="val 16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Mojaloop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supports many identifier types</a:t>
            </a:r>
          </a:p>
        </p:txBody>
      </p:sp>
      <p:sp>
        <p:nvSpPr>
          <p:cNvPr id="26" name="Arrow: Left 25">
            <a:extLst>
              <a:ext uri="{FF2B5EF4-FFF2-40B4-BE49-F238E27FC236}">
                <a16:creationId xmlns:a16="http://schemas.microsoft.com/office/drawing/2014/main" id="{ECCBF427-3271-4B3A-AE0D-265FA4B1C2EC}"/>
              </a:ext>
            </a:extLst>
          </p:cNvPr>
          <p:cNvSpPr/>
          <p:nvPr/>
        </p:nvSpPr>
        <p:spPr>
          <a:xfrm>
            <a:off x="16409987" y="9684542"/>
            <a:ext cx="4023360" cy="1337988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Who 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123456?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586660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Discovery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Payer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7977187" y="9133840"/>
            <a:ext cx="8432800" cy="2743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Mojaloop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Switch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F648C61-B62D-4411-BFB9-C79961D8AE62}"/>
              </a:ext>
            </a:extLst>
          </p:cNvPr>
          <p:cNvSpPr/>
          <p:nvPr/>
        </p:nvSpPr>
        <p:spPr>
          <a:xfrm>
            <a:off x="8764587" y="4855209"/>
            <a:ext cx="6858000" cy="14643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Address Look-up Service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A1BD3DE-DE8D-41CC-A0AE-765D08A68261}"/>
              </a:ext>
            </a:extLst>
          </p:cNvPr>
          <p:cNvSpPr/>
          <p:nvPr/>
        </p:nvSpPr>
        <p:spPr>
          <a:xfrm>
            <a:off x="6605587" y="183896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Bank account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CDCBD11-3F43-422C-A449-14C88FB7671A}"/>
              </a:ext>
            </a:extLst>
          </p:cNvPr>
          <p:cNvSpPr/>
          <p:nvPr/>
        </p:nvSpPr>
        <p:spPr>
          <a:xfrm>
            <a:off x="10821987" y="265424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MSISDN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2D5503A3-6E85-4A6F-97E9-0A7492AF6372}"/>
              </a:ext>
            </a:extLst>
          </p:cNvPr>
          <p:cNvSpPr/>
          <p:nvPr/>
        </p:nvSpPr>
        <p:spPr>
          <a:xfrm rot="16200000">
            <a:off x="10743887" y="2756531"/>
            <a:ext cx="2899408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Who </a:t>
            </a: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123456?</a:t>
            </a:r>
            <a:endParaRPr kumimoji="0" lang="en-GB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5" name="Arrow: Left-Up 14">
            <a:extLst>
              <a:ext uri="{FF2B5EF4-FFF2-40B4-BE49-F238E27FC236}">
                <a16:creationId xmlns:a16="http://schemas.microsoft.com/office/drawing/2014/main" id="{A7F44299-6E8E-4F2C-9C71-4ADCC7533C53}"/>
              </a:ext>
            </a:extLst>
          </p:cNvPr>
          <p:cNvSpPr/>
          <p:nvPr/>
        </p:nvSpPr>
        <p:spPr>
          <a:xfrm rot="5400000">
            <a:off x="7064061" y="4062726"/>
            <a:ext cx="2258052" cy="1143000"/>
          </a:xfrm>
          <a:prstGeom prst="leftUpArrow">
            <a:avLst>
              <a:gd name="adj1" fmla="val 15738"/>
              <a:gd name="adj2" fmla="val 21527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5C7FA5A-4FC3-4DB4-8D66-A15776229AF2}"/>
              </a:ext>
            </a:extLst>
          </p:cNvPr>
          <p:cNvSpPr/>
          <p:nvPr/>
        </p:nvSpPr>
        <p:spPr>
          <a:xfrm>
            <a:off x="16257587" y="30353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905BBF81-FA3C-4E77-B6D1-A5D2F4B37F83}"/>
              </a:ext>
            </a:extLst>
          </p:cNvPr>
          <p:cNvSpPr/>
          <p:nvPr/>
        </p:nvSpPr>
        <p:spPr>
          <a:xfrm>
            <a:off x="15952787" y="27305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6D063C8-80F7-4ACC-9ABD-ED41DE5D3EAA}"/>
              </a:ext>
            </a:extLst>
          </p:cNvPr>
          <p:cNvSpPr/>
          <p:nvPr/>
        </p:nvSpPr>
        <p:spPr>
          <a:xfrm>
            <a:off x="15647987" y="24257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3514DF21-9C46-4DF7-8149-62E4D2CD7A8D}"/>
              </a:ext>
            </a:extLst>
          </p:cNvPr>
          <p:cNvSpPr/>
          <p:nvPr/>
        </p:nvSpPr>
        <p:spPr>
          <a:xfrm>
            <a:off x="15343187" y="21209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EF6C7B2-7011-4D7F-9CC6-8A77A0586543}"/>
              </a:ext>
            </a:extLst>
          </p:cNvPr>
          <p:cNvSpPr/>
          <p:nvPr/>
        </p:nvSpPr>
        <p:spPr>
          <a:xfrm>
            <a:off x="15038387" y="18161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6" name="Arrow: Left-Up 25">
            <a:extLst>
              <a:ext uri="{FF2B5EF4-FFF2-40B4-BE49-F238E27FC236}">
                <a16:creationId xmlns:a16="http://schemas.microsoft.com/office/drawing/2014/main" id="{99F4619D-AFA0-4505-BB45-3FE406632758}"/>
              </a:ext>
            </a:extLst>
          </p:cNvPr>
          <p:cNvSpPr/>
          <p:nvPr/>
        </p:nvSpPr>
        <p:spPr>
          <a:xfrm>
            <a:off x="15622587" y="3505203"/>
            <a:ext cx="909320" cy="2258050"/>
          </a:xfrm>
          <a:prstGeom prst="lef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Speech Bubble: Rectangle with Corners Rounded 26">
            <a:extLst>
              <a:ext uri="{FF2B5EF4-FFF2-40B4-BE49-F238E27FC236}">
                <a16:creationId xmlns:a16="http://schemas.microsoft.com/office/drawing/2014/main" id="{D04C2167-D7C4-47AD-82AA-A30EDB32C13F}"/>
              </a:ext>
            </a:extLst>
          </p:cNvPr>
          <p:cNvSpPr/>
          <p:nvPr/>
        </p:nvSpPr>
        <p:spPr>
          <a:xfrm>
            <a:off x="18086387" y="515816"/>
            <a:ext cx="4927600" cy="1666240"/>
          </a:xfrm>
          <a:prstGeom prst="wedgeRoundRectCallout">
            <a:avLst>
              <a:gd name="adj1" fmla="val -48049"/>
              <a:gd name="adj2" fmla="val 77697"/>
              <a:gd name="adj3" fmla="val 16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Mojaloop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supports many identifier types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30A0BF99-99E1-4DCA-A2FE-171167053EC1}"/>
              </a:ext>
            </a:extLst>
          </p:cNvPr>
          <p:cNvSpPr/>
          <p:nvPr/>
        </p:nvSpPr>
        <p:spPr>
          <a:xfrm rot="16200000">
            <a:off x="10772457" y="6651880"/>
            <a:ext cx="2842262" cy="212165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Who </a:t>
            </a: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123456?</a:t>
            </a:r>
            <a:endParaRPr kumimoji="0" lang="en-GB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8" name="Arrow: Left 27">
            <a:extLst>
              <a:ext uri="{FF2B5EF4-FFF2-40B4-BE49-F238E27FC236}">
                <a16:creationId xmlns:a16="http://schemas.microsoft.com/office/drawing/2014/main" id="{C86A75AF-F472-480B-B5A2-895F1A1CC8D6}"/>
              </a:ext>
            </a:extLst>
          </p:cNvPr>
          <p:cNvSpPr/>
          <p:nvPr/>
        </p:nvSpPr>
        <p:spPr>
          <a:xfrm>
            <a:off x="16409987" y="9684541"/>
            <a:ext cx="4023360" cy="1476537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Who 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123456?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74297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Discovery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Payer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7977187" y="9133840"/>
            <a:ext cx="8432800" cy="2743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Mojaloop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Switch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F648C61-B62D-4411-BFB9-C79961D8AE62}"/>
              </a:ext>
            </a:extLst>
          </p:cNvPr>
          <p:cNvSpPr/>
          <p:nvPr/>
        </p:nvSpPr>
        <p:spPr>
          <a:xfrm>
            <a:off x="8764587" y="4855209"/>
            <a:ext cx="6858000" cy="14643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Address Look-up Service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A1BD3DE-DE8D-41CC-A0AE-765D08A68261}"/>
              </a:ext>
            </a:extLst>
          </p:cNvPr>
          <p:cNvSpPr/>
          <p:nvPr/>
        </p:nvSpPr>
        <p:spPr>
          <a:xfrm>
            <a:off x="6605587" y="183896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Bank account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CDCBD11-3F43-422C-A449-14C88FB7671A}"/>
              </a:ext>
            </a:extLst>
          </p:cNvPr>
          <p:cNvSpPr/>
          <p:nvPr/>
        </p:nvSpPr>
        <p:spPr>
          <a:xfrm>
            <a:off x="10821987" y="265424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MSISDN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2D5503A3-6E85-4A6F-97E9-0A7492AF6372}"/>
              </a:ext>
            </a:extLst>
          </p:cNvPr>
          <p:cNvSpPr/>
          <p:nvPr/>
        </p:nvSpPr>
        <p:spPr>
          <a:xfrm rot="16200000">
            <a:off x="9663757" y="2639055"/>
            <a:ext cx="313435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Who </a:t>
            </a: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123456?</a:t>
            </a:r>
            <a:endParaRPr kumimoji="0" lang="en-GB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45861AF0-9DC4-4636-AC38-712DC0138F3B}"/>
              </a:ext>
            </a:extLst>
          </p:cNvPr>
          <p:cNvSpPr/>
          <p:nvPr/>
        </p:nvSpPr>
        <p:spPr>
          <a:xfrm rot="5400000">
            <a:off x="11916737" y="2663193"/>
            <a:ext cx="313435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 A </a:t>
            </a: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</a:t>
            </a:r>
            <a:endParaRPr kumimoji="0" lang="en-GB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6" name="Arrow: Left-Up 15">
            <a:extLst>
              <a:ext uri="{FF2B5EF4-FFF2-40B4-BE49-F238E27FC236}">
                <a16:creationId xmlns:a16="http://schemas.microsoft.com/office/drawing/2014/main" id="{DFCE5B7B-7144-488F-8ECF-16925F2C597D}"/>
              </a:ext>
            </a:extLst>
          </p:cNvPr>
          <p:cNvSpPr/>
          <p:nvPr/>
        </p:nvSpPr>
        <p:spPr>
          <a:xfrm rot="5400000">
            <a:off x="7064061" y="4062726"/>
            <a:ext cx="2258052" cy="1143000"/>
          </a:xfrm>
          <a:prstGeom prst="leftUpArrow">
            <a:avLst>
              <a:gd name="adj1" fmla="val 15738"/>
              <a:gd name="adj2" fmla="val 21527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2" name="Arrow: Up-Down 11">
            <a:extLst>
              <a:ext uri="{FF2B5EF4-FFF2-40B4-BE49-F238E27FC236}">
                <a16:creationId xmlns:a16="http://schemas.microsoft.com/office/drawing/2014/main" id="{2D2E0D4C-50DC-4B5E-AA92-427F9AF38751}"/>
              </a:ext>
            </a:extLst>
          </p:cNvPr>
          <p:cNvSpPr/>
          <p:nvPr/>
        </p:nvSpPr>
        <p:spPr>
          <a:xfrm>
            <a:off x="12102147" y="1931664"/>
            <a:ext cx="355600" cy="289940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48C4F5B-15A5-4AED-AE44-7266808A927C}"/>
              </a:ext>
            </a:extLst>
          </p:cNvPr>
          <p:cNvSpPr/>
          <p:nvPr/>
        </p:nvSpPr>
        <p:spPr>
          <a:xfrm>
            <a:off x="16257587" y="30353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1B2FB7F-8A3A-48A5-A353-448B529B0F74}"/>
              </a:ext>
            </a:extLst>
          </p:cNvPr>
          <p:cNvSpPr/>
          <p:nvPr/>
        </p:nvSpPr>
        <p:spPr>
          <a:xfrm>
            <a:off x="15952787" y="27305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914D967-EECB-4D47-B1A5-4B184882865E}"/>
              </a:ext>
            </a:extLst>
          </p:cNvPr>
          <p:cNvSpPr/>
          <p:nvPr/>
        </p:nvSpPr>
        <p:spPr>
          <a:xfrm>
            <a:off x="15647987" y="24257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964FD73-8A63-4836-9D1C-B8A364B47015}"/>
              </a:ext>
            </a:extLst>
          </p:cNvPr>
          <p:cNvSpPr/>
          <p:nvPr/>
        </p:nvSpPr>
        <p:spPr>
          <a:xfrm>
            <a:off x="15343187" y="21209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3FBAAFA-DE20-497A-BCD9-83C33E3C6DF2}"/>
              </a:ext>
            </a:extLst>
          </p:cNvPr>
          <p:cNvSpPr/>
          <p:nvPr/>
        </p:nvSpPr>
        <p:spPr>
          <a:xfrm>
            <a:off x="15038387" y="18161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7" name="Arrow: Left-Up 26">
            <a:extLst>
              <a:ext uri="{FF2B5EF4-FFF2-40B4-BE49-F238E27FC236}">
                <a16:creationId xmlns:a16="http://schemas.microsoft.com/office/drawing/2014/main" id="{390A2F3A-9248-4ADB-B321-777E13CECB44}"/>
              </a:ext>
            </a:extLst>
          </p:cNvPr>
          <p:cNvSpPr/>
          <p:nvPr/>
        </p:nvSpPr>
        <p:spPr>
          <a:xfrm>
            <a:off x="15622587" y="3505203"/>
            <a:ext cx="909320" cy="2258050"/>
          </a:xfrm>
          <a:prstGeom prst="lef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8" name="Speech Bubble: Rectangle with Corners Rounded 27">
            <a:extLst>
              <a:ext uri="{FF2B5EF4-FFF2-40B4-BE49-F238E27FC236}">
                <a16:creationId xmlns:a16="http://schemas.microsoft.com/office/drawing/2014/main" id="{650DA7CD-EE19-46A9-A472-E6D2DF5AB1AC}"/>
              </a:ext>
            </a:extLst>
          </p:cNvPr>
          <p:cNvSpPr/>
          <p:nvPr/>
        </p:nvSpPr>
        <p:spPr>
          <a:xfrm>
            <a:off x="18086387" y="515816"/>
            <a:ext cx="4927600" cy="1666240"/>
          </a:xfrm>
          <a:prstGeom prst="wedgeRoundRectCallout">
            <a:avLst>
              <a:gd name="adj1" fmla="val -48049"/>
              <a:gd name="adj2" fmla="val 77697"/>
              <a:gd name="adj3" fmla="val 16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Mojaloop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supports many identifier types</a:t>
            </a:r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70873F9F-A3C2-4257-AF23-D550B9DF6285}"/>
              </a:ext>
            </a:extLst>
          </p:cNvPr>
          <p:cNvSpPr/>
          <p:nvPr/>
        </p:nvSpPr>
        <p:spPr>
          <a:xfrm rot="16200000">
            <a:off x="10772457" y="6651880"/>
            <a:ext cx="2842262" cy="2121657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Who </a:t>
            </a: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123456?</a:t>
            </a:r>
            <a:endParaRPr kumimoji="0" lang="en-GB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0" name="Arrow: Left 29">
            <a:extLst>
              <a:ext uri="{FF2B5EF4-FFF2-40B4-BE49-F238E27FC236}">
                <a16:creationId xmlns:a16="http://schemas.microsoft.com/office/drawing/2014/main" id="{7BEAAA30-85C4-4D4A-85B7-DF170DD8F438}"/>
              </a:ext>
            </a:extLst>
          </p:cNvPr>
          <p:cNvSpPr/>
          <p:nvPr/>
        </p:nvSpPr>
        <p:spPr>
          <a:xfrm>
            <a:off x="16409987" y="9684541"/>
            <a:ext cx="4023360" cy="1476537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Who 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123456?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196564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7987" y="730251"/>
            <a:ext cx="21031200" cy="1464310"/>
          </a:xfrm>
        </p:spPr>
        <p:txBody>
          <a:bodyPr/>
          <a:lstStyle/>
          <a:p>
            <a:r>
              <a:rPr lang="en-GB" dirty="0"/>
              <a:t>Discovery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Payer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7977187" y="9133840"/>
            <a:ext cx="8432800" cy="2743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Mojaloop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Switch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F648C61-B62D-4411-BFB9-C79961D8AE62}"/>
              </a:ext>
            </a:extLst>
          </p:cNvPr>
          <p:cNvSpPr/>
          <p:nvPr/>
        </p:nvSpPr>
        <p:spPr>
          <a:xfrm>
            <a:off x="8764587" y="4855209"/>
            <a:ext cx="6858000" cy="14643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Address Look-up Service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A1BD3DE-DE8D-41CC-A0AE-765D08A68261}"/>
              </a:ext>
            </a:extLst>
          </p:cNvPr>
          <p:cNvSpPr/>
          <p:nvPr/>
        </p:nvSpPr>
        <p:spPr>
          <a:xfrm>
            <a:off x="6605587" y="183896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Bank account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CDCBD11-3F43-422C-A449-14C88FB7671A}"/>
              </a:ext>
            </a:extLst>
          </p:cNvPr>
          <p:cNvSpPr/>
          <p:nvPr/>
        </p:nvSpPr>
        <p:spPr>
          <a:xfrm>
            <a:off x="10821987" y="265424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MSISDN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2AA41BA-62AA-4270-881C-05D4BE7CE9E3}"/>
              </a:ext>
            </a:extLst>
          </p:cNvPr>
          <p:cNvSpPr/>
          <p:nvPr/>
        </p:nvSpPr>
        <p:spPr>
          <a:xfrm rot="16200000">
            <a:off x="9823773" y="7101837"/>
            <a:ext cx="281432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Who </a:t>
            </a: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123456?</a:t>
            </a:r>
            <a:endParaRPr kumimoji="0" lang="en-GB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2D5503A3-6E85-4A6F-97E9-0A7492AF6372}"/>
              </a:ext>
            </a:extLst>
          </p:cNvPr>
          <p:cNvSpPr/>
          <p:nvPr/>
        </p:nvSpPr>
        <p:spPr>
          <a:xfrm rot="16200000">
            <a:off x="9663757" y="2639055"/>
            <a:ext cx="313435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Who </a:t>
            </a: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123456?</a:t>
            </a:r>
            <a:endParaRPr kumimoji="0" lang="en-GB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45861AF0-9DC4-4636-AC38-712DC0138F3B}"/>
              </a:ext>
            </a:extLst>
          </p:cNvPr>
          <p:cNvSpPr/>
          <p:nvPr/>
        </p:nvSpPr>
        <p:spPr>
          <a:xfrm rot="5400000">
            <a:off x="11916737" y="2663193"/>
            <a:ext cx="313435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 A </a:t>
            </a: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</a:t>
            </a:r>
            <a:endParaRPr kumimoji="0" lang="en-GB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68E38A0-DF7B-4B3E-9AA9-B529A6F1DBF5}"/>
              </a:ext>
            </a:extLst>
          </p:cNvPr>
          <p:cNvSpPr/>
          <p:nvPr/>
        </p:nvSpPr>
        <p:spPr>
          <a:xfrm rot="5400000">
            <a:off x="12076751" y="7137403"/>
            <a:ext cx="2814324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 </a:t>
            </a:r>
            <a:r>
              <a:rPr lang="en-GB" sz="2200" dirty="0">
                <a:solidFill>
                  <a:prstClr val="white"/>
                </a:solidFill>
                <a:latin typeface="Arial" panose="020B0604020202020204"/>
              </a:rPr>
              <a:t> </a:t>
            </a:r>
            <a:r>
              <a:rPr kumimoji="0" lang="en-GB" sz="2200" b="0" i="0" u="none" strike="noStrike" kern="1200" cap="none" spc="0" normalizeH="0" baseline="0" noProof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Aowns</a:t>
            </a: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MSISDN 123456</a:t>
            </a:r>
            <a:endParaRPr kumimoji="0" lang="en-GB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7" name="Arrow: Left-Up 16">
            <a:extLst>
              <a:ext uri="{FF2B5EF4-FFF2-40B4-BE49-F238E27FC236}">
                <a16:creationId xmlns:a16="http://schemas.microsoft.com/office/drawing/2014/main" id="{FD341E05-2E5F-4BDE-9EF4-0B545E5B7FA4}"/>
              </a:ext>
            </a:extLst>
          </p:cNvPr>
          <p:cNvSpPr/>
          <p:nvPr/>
        </p:nvSpPr>
        <p:spPr>
          <a:xfrm rot="5400000">
            <a:off x="7064061" y="4062726"/>
            <a:ext cx="2258052" cy="1143000"/>
          </a:xfrm>
          <a:prstGeom prst="leftUpArrow">
            <a:avLst>
              <a:gd name="adj1" fmla="val 15738"/>
              <a:gd name="adj2" fmla="val 21527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8" name="Arrow: Up-Down 17">
            <a:extLst>
              <a:ext uri="{FF2B5EF4-FFF2-40B4-BE49-F238E27FC236}">
                <a16:creationId xmlns:a16="http://schemas.microsoft.com/office/drawing/2014/main" id="{C42C6857-E6BE-4BB6-A456-7E7E842B926C}"/>
              </a:ext>
            </a:extLst>
          </p:cNvPr>
          <p:cNvSpPr/>
          <p:nvPr/>
        </p:nvSpPr>
        <p:spPr>
          <a:xfrm>
            <a:off x="12102147" y="1931664"/>
            <a:ext cx="355600" cy="289940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8C31239-74F2-4044-BAF4-30EEDD88BC12}"/>
              </a:ext>
            </a:extLst>
          </p:cNvPr>
          <p:cNvSpPr/>
          <p:nvPr/>
        </p:nvSpPr>
        <p:spPr>
          <a:xfrm>
            <a:off x="16257587" y="30353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D7C8211-8DDD-45A0-B42A-F11A074F71B5}"/>
              </a:ext>
            </a:extLst>
          </p:cNvPr>
          <p:cNvSpPr/>
          <p:nvPr/>
        </p:nvSpPr>
        <p:spPr>
          <a:xfrm>
            <a:off x="15952787" y="27305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89AEC5-AC04-4982-A72A-6460247FEE90}"/>
              </a:ext>
            </a:extLst>
          </p:cNvPr>
          <p:cNvSpPr/>
          <p:nvPr/>
        </p:nvSpPr>
        <p:spPr>
          <a:xfrm>
            <a:off x="15647987" y="24257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EBA9A0C1-9E67-496F-9729-C57DB21DA30E}"/>
              </a:ext>
            </a:extLst>
          </p:cNvPr>
          <p:cNvSpPr/>
          <p:nvPr/>
        </p:nvSpPr>
        <p:spPr>
          <a:xfrm>
            <a:off x="15343187" y="21209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9F0DA49-076C-4A4C-895F-25D7DD413432}"/>
              </a:ext>
            </a:extLst>
          </p:cNvPr>
          <p:cNvSpPr/>
          <p:nvPr/>
        </p:nvSpPr>
        <p:spPr>
          <a:xfrm>
            <a:off x="15038387" y="18161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9" name="Arrow: Left-Up 28">
            <a:extLst>
              <a:ext uri="{FF2B5EF4-FFF2-40B4-BE49-F238E27FC236}">
                <a16:creationId xmlns:a16="http://schemas.microsoft.com/office/drawing/2014/main" id="{456DD3CF-8CB1-411B-B80C-CB7C56E42B42}"/>
              </a:ext>
            </a:extLst>
          </p:cNvPr>
          <p:cNvSpPr/>
          <p:nvPr/>
        </p:nvSpPr>
        <p:spPr>
          <a:xfrm>
            <a:off x="15622587" y="3505203"/>
            <a:ext cx="909320" cy="2258050"/>
          </a:xfrm>
          <a:prstGeom prst="lef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0" name="Speech Bubble: Rectangle with Corners Rounded 29">
            <a:extLst>
              <a:ext uri="{FF2B5EF4-FFF2-40B4-BE49-F238E27FC236}">
                <a16:creationId xmlns:a16="http://schemas.microsoft.com/office/drawing/2014/main" id="{ACFDD83E-B4F4-4A7E-8052-B5641687FC06}"/>
              </a:ext>
            </a:extLst>
          </p:cNvPr>
          <p:cNvSpPr/>
          <p:nvPr/>
        </p:nvSpPr>
        <p:spPr>
          <a:xfrm>
            <a:off x="18086387" y="515816"/>
            <a:ext cx="4927600" cy="1666240"/>
          </a:xfrm>
          <a:prstGeom prst="wedgeRoundRectCallout">
            <a:avLst>
              <a:gd name="adj1" fmla="val -48049"/>
              <a:gd name="adj2" fmla="val 77697"/>
              <a:gd name="adj3" fmla="val 16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Mojaloop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supports many identifier types</a:t>
            </a:r>
          </a:p>
        </p:txBody>
      </p:sp>
      <p:sp>
        <p:nvSpPr>
          <p:cNvPr id="31" name="Arrow: Left 30">
            <a:extLst>
              <a:ext uri="{FF2B5EF4-FFF2-40B4-BE49-F238E27FC236}">
                <a16:creationId xmlns:a16="http://schemas.microsoft.com/office/drawing/2014/main" id="{8F35FE4D-9CB3-4760-A093-509972109C25}"/>
              </a:ext>
            </a:extLst>
          </p:cNvPr>
          <p:cNvSpPr/>
          <p:nvPr/>
        </p:nvSpPr>
        <p:spPr>
          <a:xfrm>
            <a:off x="16409987" y="9684542"/>
            <a:ext cx="4023360" cy="1337988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Who 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123456?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043714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7987" y="730251"/>
            <a:ext cx="21031200" cy="1464310"/>
          </a:xfrm>
        </p:spPr>
        <p:txBody>
          <a:bodyPr/>
          <a:lstStyle/>
          <a:p>
            <a:r>
              <a:rPr lang="en-GB" dirty="0"/>
              <a:t>Discovery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Payer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7977187" y="9133840"/>
            <a:ext cx="8432800" cy="2743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Mojaloop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Switch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F648C61-B62D-4411-BFB9-C79961D8AE62}"/>
              </a:ext>
            </a:extLst>
          </p:cNvPr>
          <p:cNvSpPr/>
          <p:nvPr/>
        </p:nvSpPr>
        <p:spPr>
          <a:xfrm>
            <a:off x="8764587" y="4855209"/>
            <a:ext cx="6858000" cy="14643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Address Look-up Service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A1BD3DE-DE8D-41CC-A0AE-765D08A68261}"/>
              </a:ext>
            </a:extLst>
          </p:cNvPr>
          <p:cNvSpPr/>
          <p:nvPr/>
        </p:nvSpPr>
        <p:spPr>
          <a:xfrm>
            <a:off x="6605587" y="183896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Bank account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CDCBD11-3F43-422C-A449-14C88FB7671A}"/>
              </a:ext>
            </a:extLst>
          </p:cNvPr>
          <p:cNvSpPr/>
          <p:nvPr/>
        </p:nvSpPr>
        <p:spPr>
          <a:xfrm>
            <a:off x="10821987" y="265424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MSISDN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2AA41BA-62AA-4270-881C-05D4BE7CE9E3}"/>
              </a:ext>
            </a:extLst>
          </p:cNvPr>
          <p:cNvSpPr/>
          <p:nvPr/>
        </p:nvSpPr>
        <p:spPr>
          <a:xfrm rot="16200000">
            <a:off x="9823773" y="7101837"/>
            <a:ext cx="281432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Who </a:t>
            </a: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123456?</a:t>
            </a:r>
            <a:endParaRPr kumimoji="0" lang="en-GB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2D5503A3-6E85-4A6F-97E9-0A7492AF6372}"/>
              </a:ext>
            </a:extLst>
          </p:cNvPr>
          <p:cNvSpPr/>
          <p:nvPr/>
        </p:nvSpPr>
        <p:spPr>
          <a:xfrm rot="16200000">
            <a:off x="9663757" y="2639055"/>
            <a:ext cx="313435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Who </a:t>
            </a: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123456?</a:t>
            </a:r>
            <a:endParaRPr kumimoji="0" lang="en-GB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45861AF0-9DC4-4636-AC38-712DC0138F3B}"/>
              </a:ext>
            </a:extLst>
          </p:cNvPr>
          <p:cNvSpPr/>
          <p:nvPr/>
        </p:nvSpPr>
        <p:spPr>
          <a:xfrm rot="5400000">
            <a:off x="11916737" y="2663193"/>
            <a:ext cx="313435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 A </a:t>
            </a: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</a:t>
            </a:r>
            <a:endParaRPr kumimoji="0" lang="en-GB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68E38A0-DF7B-4B3E-9AA9-B529A6F1DBF5}"/>
              </a:ext>
            </a:extLst>
          </p:cNvPr>
          <p:cNvSpPr/>
          <p:nvPr/>
        </p:nvSpPr>
        <p:spPr>
          <a:xfrm rot="5400000">
            <a:off x="12076751" y="7137403"/>
            <a:ext cx="2814324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 A </a:t>
            </a: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</a:t>
            </a:r>
            <a:endParaRPr kumimoji="0" lang="en-GB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8" name="Arrow: Left-Up 17">
            <a:extLst>
              <a:ext uri="{FF2B5EF4-FFF2-40B4-BE49-F238E27FC236}">
                <a16:creationId xmlns:a16="http://schemas.microsoft.com/office/drawing/2014/main" id="{90939420-A65E-42DA-B6C6-5CDD64F5BA20}"/>
              </a:ext>
            </a:extLst>
          </p:cNvPr>
          <p:cNvSpPr/>
          <p:nvPr/>
        </p:nvSpPr>
        <p:spPr>
          <a:xfrm rot="5400000">
            <a:off x="7064061" y="4062726"/>
            <a:ext cx="2258052" cy="1143000"/>
          </a:xfrm>
          <a:prstGeom prst="leftUpArrow">
            <a:avLst>
              <a:gd name="adj1" fmla="val 15738"/>
              <a:gd name="adj2" fmla="val 21527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9" name="Arrow: Up-Down 18">
            <a:extLst>
              <a:ext uri="{FF2B5EF4-FFF2-40B4-BE49-F238E27FC236}">
                <a16:creationId xmlns:a16="http://schemas.microsoft.com/office/drawing/2014/main" id="{3A329ECC-BA9B-4C94-8CAD-35018B66DFB6}"/>
              </a:ext>
            </a:extLst>
          </p:cNvPr>
          <p:cNvSpPr/>
          <p:nvPr/>
        </p:nvSpPr>
        <p:spPr>
          <a:xfrm>
            <a:off x="12102147" y="1931664"/>
            <a:ext cx="355600" cy="289940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617531B-F50E-45C6-BF39-BB902FF6A8BD}"/>
              </a:ext>
            </a:extLst>
          </p:cNvPr>
          <p:cNvSpPr/>
          <p:nvPr/>
        </p:nvSpPr>
        <p:spPr>
          <a:xfrm>
            <a:off x="16257587" y="30353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5356904-854D-45D9-BA2C-48EDBD90D800}"/>
              </a:ext>
            </a:extLst>
          </p:cNvPr>
          <p:cNvSpPr/>
          <p:nvPr/>
        </p:nvSpPr>
        <p:spPr>
          <a:xfrm>
            <a:off x="15952787" y="27305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0278EAF-40C0-4A8E-8791-C80F827001C7}"/>
              </a:ext>
            </a:extLst>
          </p:cNvPr>
          <p:cNvSpPr/>
          <p:nvPr/>
        </p:nvSpPr>
        <p:spPr>
          <a:xfrm>
            <a:off x="15647987" y="24257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F3DFFBC-E5A0-4A81-B7A0-78D83549091D}"/>
              </a:ext>
            </a:extLst>
          </p:cNvPr>
          <p:cNvSpPr/>
          <p:nvPr/>
        </p:nvSpPr>
        <p:spPr>
          <a:xfrm>
            <a:off x="15343187" y="21209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E4810699-D72E-42E8-816D-30E8E8B96DA2}"/>
              </a:ext>
            </a:extLst>
          </p:cNvPr>
          <p:cNvSpPr/>
          <p:nvPr/>
        </p:nvSpPr>
        <p:spPr>
          <a:xfrm>
            <a:off x="15038387" y="18161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30" name="Arrow: Left-Up 29">
            <a:extLst>
              <a:ext uri="{FF2B5EF4-FFF2-40B4-BE49-F238E27FC236}">
                <a16:creationId xmlns:a16="http://schemas.microsoft.com/office/drawing/2014/main" id="{D4219FBB-D8C0-43B9-9DB4-0532235E3671}"/>
              </a:ext>
            </a:extLst>
          </p:cNvPr>
          <p:cNvSpPr/>
          <p:nvPr/>
        </p:nvSpPr>
        <p:spPr>
          <a:xfrm>
            <a:off x="15622587" y="3505203"/>
            <a:ext cx="909320" cy="2258050"/>
          </a:xfrm>
          <a:prstGeom prst="lef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1" name="Speech Bubble: Rectangle with Corners Rounded 30">
            <a:extLst>
              <a:ext uri="{FF2B5EF4-FFF2-40B4-BE49-F238E27FC236}">
                <a16:creationId xmlns:a16="http://schemas.microsoft.com/office/drawing/2014/main" id="{5C9039F3-3C4A-46C2-9C5D-288793128F9C}"/>
              </a:ext>
            </a:extLst>
          </p:cNvPr>
          <p:cNvSpPr/>
          <p:nvPr/>
        </p:nvSpPr>
        <p:spPr>
          <a:xfrm>
            <a:off x="18086387" y="515816"/>
            <a:ext cx="4927600" cy="1666240"/>
          </a:xfrm>
          <a:prstGeom prst="wedgeRoundRectCallout">
            <a:avLst>
              <a:gd name="adj1" fmla="val -48049"/>
              <a:gd name="adj2" fmla="val 77697"/>
              <a:gd name="adj3" fmla="val 16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Mojaloop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supports many identifier types</a:t>
            </a:r>
          </a:p>
        </p:txBody>
      </p:sp>
      <p:sp>
        <p:nvSpPr>
          <p:cNvPr id="24" name="Arrow: Left 23">
            <a:extLst>
              <a:ext uri="{FF2B5EF4-FFF2-40B4-BE49-F238E27FC236}">
                <a16:creationId xmlns:a16="http://schemas.microsoft.com/office/drawing/2014/main" id="{91635A3B-0D0F-4684-8023-6FAB9F65D0D2}"/>
              </a:ext>
            </a:extLst>
          </p:cNvPr>
          <p:cNvSpPr/>
          <p:nvPr/>
        </p:nvSpPr>
        <p:spPr>
          <a:xfrm>
            <a:off x="16409987" y="9684542"/>
            <a:ext cx="4023360" cy="1337988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Who 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123456?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2" name="Arrow: Left 31">
            <a:extLst>
              <a:ext uri="{FF2B5EF4-FFF2-40B4-BE49-F238E27FC236}">
                <a16:creationId xmlns:a16="http://schemas.microsoft.com/office/drawing/2014/main" id="{1010D5FF-7D1E-4CDE-8CAA-16B4EAD93359}"/>
              </a:ext>
            </a:extLst>
          </p:cNvPr>
          <p:cNvSpPr/>
          <p:nvPr/>
        </p:nvSpPr>
        <p:spPr>
          <a:xfrm>
            <a:off x="4482147" y="9169406"/>
            <a:ext cx="3495040" cy="1337988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Do you speak 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for MSISDN 123456?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662459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7987" y="730251"/>
            <a:ext cx="21031200" cy="1464310"/>
          </a:xfrm>
        </p:spPr>
        <p:txBody>
          <a:bodyPr/>
          <a:lstStyle/>
          <a:p>
            <a:r>
              <a:rPr lang="en-GB" dirty="0"/>
              <a:t>Discovery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Payer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7977187" y="9133840"/>
            <a:ext cx="8432800" cy="2743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Mojaloop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Switch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C60B924-0D5A-4887-B56B-B16E5624EB0B}"/>
              </a:ext>
            </a:extLst>
          </p:cNvPr>
          <p:cNvSpPr/>
          <p:nvPr/>
        </p:nvSpPr>
        <p:spPr>
          <a:xfrm>
            <a:off x="4482147" y="10505440"/>
            <a:ext cx="349504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Yes, I do. It’s Ayesha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F648C61-B62D-4411-BFB9-C79961D8AE62}"/>
              </a:ext>
            </a:extLst>
          </p:cNvPr>
          <p:cNvSpPr/>
          <p:nvPr/>
        </p:nvSpPr>
        <p:spPr>
          <a:xfrm>
            <a:off x="8764587" y="4855209"/>
            <a:ext cx="6858000" cy="14643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Address Look-up Service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A1BD3DE-DE8D-41CC-A0AE-765D08A68261}"/>
              </a:ext>
            </a:extLst>
          </p:cNvPr>
          <p:cNvSpPr/>
          <p:nvPr/>
        </p:nvSpPr>
        <p:spPr>
          <a:xfrm>
            <a:off x="6605587" y="183896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Bank account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CDCBD11-3F43-422C-A449-14C88FB7671A}"/>
              </a:ext>
            </a:extLst>
          </p:cNvPr>
          <p:cNvSpPr/>
          <p:nvPr/>
        </p:nvSpPr>
        <p:spPr>
          <a:xfrm>
            <a:off x="10821987" y="265424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MSISDN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2AA41BA-62AA-4270-881C-05D4BE7CE9E3}"/>
              </a:ext>
            </a:extLst>
          </p:cNvPr>
          <p:cNvSpPr/>
          <p:nvPr/>
        </p:nvSpPr>
        <p:spPr>
          <a:xfrm rot="16200000">
            <a:off x="9823773" y="7101837"/>
            <a:ext cx="281432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Who </a:t>
            </a: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123456?</a:t>
            </a:r>
            <a:endParaRPr kumimoji="0" lang="en-GB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2D5503A3-6E85-4A6F-97E9-0A7492AF6372}"/>
              </a:ext>
            </a:extLst>
          </p:cNvPr>
          <p:cNvSpPr/>
          <p:nvPr/>
        </p:nvSpPr>
        <p:spPr>
          <a:xfrm rot="16200000">
            <a:off x="9663757" y="2639055"/>
            <a:ext cx="313435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Who </a:t>
            </a: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123456?</a:t>
            </a:r>
            <a:endParaRPr kumimoji="0" lang="en-GB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45861AF0-9DC4-4636-AC38-712DC0138F3B}"/>
              </a:ext>
            </a:extLst>
          </p:cNvPr>
          <p:cNvSpPr/>
          <p:nvPr/>
        </p:nvSpPr>
        <p:spPr>
          <a:xfrm rot="5400000">
            <a:off x="11916737" y="2663193"/>
            <a:ext cx="313435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 A </a:t>
            </a: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</a:t>
            </a:r>
            <a:endParaRPr kumimoji="0" lang="en-GB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68E38A0-DF7B-4B3E-9AA9-B529A6F1DBF5}"/>
              </a:ext>
            </a:extLst>
          </p:cNvPr>
          <p:cNvSpPr/>
          <p:nvPr/>
        </p:nvSpPr>
        <p:spPr>
          <a:xfrm rot="5400000">
            <a:off x="12076751" y="7137403"/>
            <a:ext cx="2814324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 A </a:t>
            </a: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</a:t>
            </a:r>
            <a:endParaRPr kumimoji="0" lang="en-GB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0" name="Arrow: Left-Up 19">
            <a:extLst>
              <a:ext uri="{FF2B5EF4-FFF2-40B4-BE49-F238E27FC236}">
                <a16:creationId xmlns:a16="http://schemas.microsoft.com/office/drawing/2014/main" id="{54C48A89-C996-4B06-96BC-2F379DCDC5E3}"/>
              </a:ext>
            </a:extLst>
          </p:cNvPr>
          <p:cNvSpPr/>
          <p:nvPr/>
        </p:nvSpPr>
        <p:spPr>
          <a:xfrm rot="5400000">
            <a:off x="7064061" y="4062726"/>
            <a:ext cx="2258052" cy="1143000"/>
          </a:xfrm>
          <a:prstGeom prst="leftUpArrow">
            <a:avLst>
              <a:gd name="adj1" fmla="val 15738"/>
              <a:gd name="adj2" fmla="val 21527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1" name="Arrow: Up-Down 20">
            <a:extLst>
              <a:ext uri="{FF2B5EF4-FFF2-40B4-BE49-F238E27FC236}">
                <a16:creationId xmlns:a16="http://schemas.microsoft.com/office/drawing/2014/main" id="{08AA9326-1FF9-458F-9C7A-972901BF8DF1}"/>
              </a:ext>
            </a:extLst>
          </p:cNvPr>
          <p:cNvSpPr/>
          <p:nvPr/>
        </p:nvSpPr>
        <p:spPr>
          <a:xfrm>
            <a:off x="12102147" y="1931664"/>
            <a:ext cx="355600" cy="289940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FD85ABE-5A99-43E4-90BB-0CDD73AF1FAE}"/>
              </a:ext>
            </a:extLst>
          </p:cNvPr>
          <p:cNvSpPr/>
          <p:nvPr/>
        </p:nvSpPr>
        <p:spPr>
          <a:xfrm>
            <a:off x="16257587" y="30353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EE7A60D-CDDE-4BBA-B7C1-FEF8158704AF}"/>
              </a:ext>
            </a:extLst>
          </p:cNvPr>
          <p:cNvSpPr/>
          <p:nvPr/>
        </p:nvSpPr>
        <p:spPr>
          <a:xfrm>
            <a:off x="15952787" y="27305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9264126-6658-4F96-B92F-21606BE39012}"/>
              </a:ext>
            </a:extLst>
          </p:cNvPr>
          <p:cNvSpPr/>
          <p:nvPr/>
        </p:nvSpPr>
        <p:spPr>
          <a:xfrm>
            <a:off x="15647987" y="24257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CE03155-1CF1-4A5F-A516-0C2226F2D405}"/>
              </a:ext>
            </a:extLst>
          </p:cNvPr>
          <p:cNvSpPr/>
          <p:nvPr/>
        </p:nvSpPr>
        <p:spPr>
          <a:xfrm>
            <a:off x="15343187" y="21209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E078E042-2CAB-4032-87B4-63CF3C81ADFF}"/>
              </a:ext>
            </a:extLst>
          </p:cNvPr>
          <p:cNvSpPr/>
          <p:nvPr/>
        </p:nvSpPr>
        <p:spPr>
          <a:xfrm>
            <a:off x="15038387" y="18161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32" name="Arrow: Left-Up 31">
            <a:extLst>
              <a:ext uri="{FF2B5EF4-FFF2-40B4-BE49-F238E27FC236}">
                <a16:creationId xmlns:a16="http://schemas.microsoft.com/office/drawing/2014/main" id="{280A77F1-E0FF-41A8-AF7F-43FB92B3EF72}"/>
              </a:ext>
            </a:extLst>
          </p:cNvPr>
          <p:cNvSpPr/>
          <p:nvPr/>
        </p:nvSpPr>
        <p:spPr>
          <a:xfrm>
            <a:off x="15622587" y="3505203"/>
            <a:ext cx="909320" cy="2258050"/>
          </a:xfrm>
          <a:prstGeom prst="lef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3" name="Speech Bubble: Rectangle with Corners Rounded 32">
            <a:extLst>
              <a:ext uri="{FF2B5EF4-FFF2-40B4-BE49-F238E27FC236}">
                <a16:creationId xmlns:a16="http://schemas.microsoft.com/office/drawing/2014/main" id="{5C0C148A-2592-414B-B2A5-9B9D1F104977}"/>
              </a:ext>
            </a:extLst>
          </p:cNvPr>
          <p:cNvSpPr/>
          <p:nvPr/>
        </p:nvSpPr>
        <p:spPr>
          <a:xfrm>
            <a:off x="18086387" y="515816"/>
            <a:ext cx="4927600" cy="1666240"/>
          </a:xfrm>
          <a:prstGeom prst="wedgeRoundRectCallout">
            <a:avLst>
              <a:gd name="adj1" fmla="val -48049"/>
              <a:gd name="adj2" fmla="val 77697"/>
              <a:gd name="adj3" fmla="val 16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Mojaloop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supports many identifier types</a:t>
            </a:r>
          </a:p>
        </p:txBody>
      </p:sp>
      <p:sp>
        <p:nvSpPr>
          <p:cNvPr id="25" name="Arrow: Left 24">
            <a:extLst>
              <a:ext uri="{FF2B5EF4-FFF2-40B4-BE49-F238E27FC236}">
                <a16:creationId xmlns:a16="http://schemas.microsoft.com/office/drawing/2014/main" id="{64F4F646-C11C-4B14-9B99-4877FA01CCA4}"/>
              </a:ext>
            </a:extLst>
          </p:cNvPr>
          <p:cNvSpPr/>
          <p:nvPr/>
        </p:nvSpPr>
        <p:spPr>
          <a:xfrm>
            <a:off x="16409987" y="9684542"/>
            <a:ext cx="4023360" cy="1337988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Who 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123456?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6" name="Arrow: Left 25">
            <a:extLst>
              <a:ext uri="{FF2B5EF4-FFF2-40B4-BE49-F238E27FC236}">
                <a16:creationId xmlns:a16="http://schemas.microsoft.com/office/drawing/2014/main" id="{119503C8-8E99-4EF9-B2E9-BCCA574CCE50}"/>
              </a:ext>
            </a:extLst>
          </p:cNvPr>
          <p:cNvSpPr/>
          <p:nvPr/>
        </p:nvSpPr>
        <p:spPr>
          <a:xfrm>
            <a:off x="4482147" y="9169406"/>
            <a:ext cx="3495040" cy="1337988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Do you speak 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for MSISDN 123456?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4" name="Speech Bubble: Rectangle 33">
            <a:extLst>
              <a:ext uri="{FF2B5EF4-FFF2-40B4-BE49-F238E27FC236}">
                <a16:creationId xmlns:a16="http://schemas.microsoft.com/office/drawing/2014/main" id="{9FB57B79-7132-408F-86DD-754A935A5229}"/>
              </a:ext>
            </a:extLst>
          </p:cNvPr>
          <p:cNvSpPr/>
          <p:nvPr/>
        </p:nvSpPr>
        <p:spPr>
          <a:xfrm>
            <a:off x="6255520" y="3922520"/>
            <a:ext cx="8432799" cy="1948441"/>
          </a:xfrm>
          <a:prstGeom prst="wedgeRectCallout">
            <a:avLst>
              <a:gd name="adj1" fmla="val -46438"/>
              <a:gd name="adj2" fmla="val 301113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/>
              <a:t>PUT /parties/MSISDN/123456</a:t>
            </a:r>
          </a:p>
        </p:txBody>
      </p:sp>
    </p:spTree>
    <p:extLst>
      <p:ext uri="{BB962C8B-B14F-4D97-AF65-F5344CB8AC3E}">
        <p14:creationId xmlns:p14="http://schemas.microsoft.com/office/powerpoint/2010/main" val="323796865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7987" y="730251"/>
            <a:ext cx="21031200" cy="1464310"/>
          </a:xfrm>
        </p:spPr>
        <p:txBody>
          <a:bodyPr/>
          <a:lstStyle/>
          <a:p>
            <a:r>
              <a:rPr lang="en-GB" dirty="0"/>
              <a:t>Discovery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Payer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7977187" y="9133840"/>
            <a:ext cx="8432800" cy="2743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Mojaloop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Switch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C60B924-0D5A-4887-B56B-B16E5624EB0B}"/>
              </a:ext>
            </a:extLst>
          </p:cNvPr>
          <p:cNvSpPr/>
          <p:nvPr/>
        </p:nvSpPr>
        <p:spPr>
          <a:xfrm>
            <a:off x="4482147" y="10505440"/>
            <a:ext cx="349504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Yes, I do. It’s Ayesha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F648C61-B62D-4411-BFB9-C79961D8AE62}"/>
              </a:ext>
            </a:extLst>
          </p:cNvPr>
          <p:cNvSpPr/>
          <p:nvPr/>
        </p:nvSpPr>
        <p:spPr>
          <a:xfrm>
            <a:off x="8764587" y="4855209"/>
            <a:ext cx="6858000" cy="14643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Address Look-up Service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A1BD3DE-DE8D-41CC-A0AE-765D08A68261}"/>
              </a:ext>
            </a:extLst>
          </p:cNvPr>
          <p:cNvSpPr/>
          <p:nvPr/>
        </p:nvSpPr>
        <p:spPr>
          <a:xfrm>
            <a:off x="6605587" y="183896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Bank account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CDCBD11-3F43-422C-A449-14C88FB7671A}"/>
              </a:ext>
            </a:extLst>
          </p:cNvPr>
          <p:cNvSpPr/>
          <p:nvPr/>
        </p:nvSpPr>
        <p:spPr>
          <a:xfrm>
            <a:off x="10821987" y="265424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MSISDN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22AA41BA-62AA-4270-881C-05D4BE7CE9E3}"/>
              </a:ext>
            </a:extLst>
          </p:cNvPr>
          <p:cNvSpPr/>
          <p:nvPr/>
        </p:nvSpPr>
        <p:spPr>
          <a:xfrm rot="16200000">
            <a:off x="9823773" y="7101837"/>
            <a:ext cx="281432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Who </a:t>
            </a: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123456?</a:t>
            </a:r>
            <a:endParaRPr kumimoji="0" lang="en-GB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2D5503A3-6E85-4A6F-97E9-0A7492AF6372}"/>
              </a:ext>
            </a:extLst>
          </p:cNvPr>
          <p:cNvSpPr/>
          <p:nvPr/>
        </p:nvSpPr>
        <p:spPr>
          <a:xfrm rot="16200000">
            <a:off x="9663757" y="2639055"/>
            <a:ext cx="313435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Who </a:t>
            </a: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123456?</a:t>
            </a:r>
            <a:endParaRPr kumimoji="0" lang="en-GB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45861AF0-9DC4-4636-AC38-712DC0138F3B}"/>
              </a:ext>
            </a:extLst>
          </p:cNvPr>
          <p:cNvSpPr/>
          <p:nvPr/>
        </p:nvSpPr>
        <p:spPr>
          <a:xfrm rot="5400000">
            <a:off x="11916737" y="2663193"/>
            <a:ext cx="3134352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 A </a:t>
            </a: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</a:t>
            </a:r>
            <a:endParaRPr kumimoji="0" lang="en-GB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68E38A0-DF7B-4B3E-9AA9-B529A6F1DBF5}"/>
              </a:ext>
            </a:extLst>
          </p:cNvPr>
          <p:cNvSpPr/>
          <p:nvPr/>
        </p:nvSpPr>
        <p:spPr>
          <a:xfrm rot="5400000">
            <a:off x="12076751" y="7137403"/>
            <a:ext cx="2814324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 A </a:t>
            </a:r>
            <a:r>
              <a:rPr kumimoji="0" lang="en-GB" sz="2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</a:t>
            </a:r>
            <a:endParaRPr kumimoji="0" lang="en-GB" sz="2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0" name="Arrow: Left-Up 19">
            <a:extLst>
              <a:ext uri="{FF2B5EF4-FFF2-40B4-BE49-F238E27FC236}">
                <a16:creationId xmlns:a16="http://schemas.microsoft.com/office/drawing/2014/main" id="{54C48A89-C996-4B06-96BC-2F379DCDC5E3}"/>
              </a:ext>
            </a:extLst>
          </p:cNvPr>
          <p:cNvSpPr/>
          <p:nvPr/>
        </p:nvSpPr>
        <p:spPr>
          <a:xfrm rot="5400000">
            <a:off x="7064061" y="4062726"/>
            <a:ext cx="2258052" cy="1143000"/>
          </a:xfrm>
          <a:prstGeom prst="leftUpArrow">
            <a:avLst>
              <a:gd name="adj1" fmla="val 15738"/>
              <a:gd name="adj2" fmla="val 21527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1" name="Arrow: Up-Down 20">
            <a:extLst>
              <a:ext uri="{FF2B5EF4-FFF2-40B4-BE49-F238E27FC236}">
                <a16:creationId xmlns:a16="http://schemas.microsoft.com/office/drawing/2014/main" id="{08AA9326-1FF9-458F-9C7A-972901BF8DF1}"/>
              </a:ext>
            </a:extLst>
          </p:cNvPr>
          <p:cNvSpPr/>
          <p:nvPr/>
        </p:nvSpPr>
        <p:spPr>
          <a:xfrm>
            <a:off x="12102147" y="1931664"/>
            <a:ext cx="355600" cy="2899408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FD85ABE-5A99-43E4-90BB-0CDD73AF1FAE}"/>
              </a:ext>
            </a:extLst>
          </p:cNvPr>
          <p:cNvSpPr/>
          <p:nvPr/>
        </p:nvSpPr>
        <p:spPr>
          <a:xfrm>
            <a:off x="16257587" y="30353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EE7A60D-CDDE-4BBA-B7C1-FEF8158704AF}"/>
              </a:ext>
            </a:extLst>
          </p:cNvPr>
          <p:cNvSpPr/>
          <p:nvPr/>
        </p:nvSpPr>
        <p:spPr>
          <a:xfrm>
            <a:off x="15952787" y="27305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29264126-6658-4F96-B92F-21606BE39012}"/>
              </a:ext>
            </a:extLst>
          </p:cNvPr>
          <p:cNvSpPr/>
          <p:nvPr/>
        </p:nvSpPr>
        <p:spPr>
          <a:xfrm>
            <a:off x="15647987" y="24257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CE03155-1CF1-4A5F-A516-0C2226F2D405}"/>
              </a:ext>
            </a:extLst>
          </p:cNvPr>
          <p:cNvSpPr/>
          <p:nvPr/>
        </p:nvSpPr>
        <p:spPr>
          <a:xfrm>
            <a:off x="15343187" y="21209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E078E042-2CAB-4032-87B4-63CF3C81ADFF}"/>
              </a:ext>
            </a:extLst>
          </p:cNvPr>
          <p:cNvSpPr/>
          <p:nvPr/>
        </p:nvSpPr>
        <p:spPr>
          <a:xfrm>
            <a:off x="15038387" y="1816100"/>
            <a:ext cx="2743200" cy="16662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Alias</a:t>
            </a:r>
          </a:p>
        </p:txBody>
      </p:sp>
      <p:sp>
        <p:nvSpPr>
          <p:cNvPr id="32" name="Arrow: Left-Up 31">
            <a:extLst>
              <a:ext uri="{FF2B5EF4-FFF2-40B4-BE49-F238E27FC236}">
                <a16:creationId xmlns:a16="http://schemas.microsoft.com/office/drawing/2014/main" id="{280A77F1-E0FF-41A8-AF7F-43FB92B3EF72}"/>
              </a:ext>
            </a:extLst>
          </p:cNvPr>
          <p:cNvSpPr/>
          <p:nvPr/>
        </p:nvSpPr>
        <p:spPr>
          <a:xfrm>
            <a:off x="15622587" y="3505203"/>
            <a:ext cx="909320" cy="2258050"/>
          </a:xfrm>
          <a:prstGeom prst="lef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3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3" name="Speech Bubble: Rectangle with Corners Rounded 32">
            <a:extLst>
              <a:ext uri="{FF2B5EF4-FFF2-40B4-BE49-F238E27FC236}">
                <a16:creationId xmlns:a16="http://schemas.microsoft.com/office/drawing/2014/main" id="{5C0C148A-2592-414B-B2A5-9B9D1F104977}"/>
              </a:ext>
            </a:extLst>
          </p:cNvPr>
          <p:cNvSpPr/>
          <p:nvPr/>
        </p:nvSpPr>
        <p:spPr>
          <a:xfrm>
            <a:off x="18086387" y="515816"/>
            <a:ext cx="4927600" cy="1666240"/>
          </a:xfrm>
          <a:prstGeom prst="wedgeRoundRectCallout">
            <a:avLst>
              <a:gd name="adj1" fmla="val -48049"/>
              <a:gd name="adj2" fmla="val 77697"/>
              <a:gd name="adj3" fmla="val 16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Mojaloop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supports many identifier types</a:t>
            </a:r>
          </a:p>
        </p:txBody>
      </p:sp>
      <p:sp>
        <p:nvSpPr>
          <p:cNvPr id="25" name="Arrow: Left 24">
            <a:extLst>
              <a:ext uri="{FF2B5EF4-FFF2-40B4-BE49-F238E27FC236}">
                <a16:creationId xmlns:a16="http://schemas.microsoft.com/office/drawing/2014/main" id="{64F4F646-C11C-4B14-9B99-4877FA01CCA4}"/>
              </a:ext>
            </a:extLst>
          </p:cNvPr>
          <p:cNvSpPr/>
          <p:nvPr/>
        </p:nvSpPr>
        <p:spPr>
          <a:xfrm>
            <a:off x="16361871" y="9161634"/>
            <a:ext cx="4023360" cy="1337988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Who 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owns MSISDN 123456?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6" name="Arrow: Left 25">
            <a:extLst>
              <a:ext uri="{FF2B5EF4-FFF2-40B4-BE49-F238E27FC236}">
                <a16:creationId xmlns:a16="http://schemas.microsoft.com/office/drawing/2014/main" id="{119503C8-8E99-4EF9-B2E9-BCCA574CCE50}"/>
              </a:ext>
            </a:extLst>
          </p:cNvPr>
          <p:cNvSpPr/>
          <p:nvPr/>
        </p:nvSpPr>
        <p:spPr>
          <a:xfrm>
            <a:off x="4482147" y="9169406"/>
            <a:ext cx="3495040" cy="1337988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Do you speak </a:t>
            </a:r>
            <a:r>
              <a:rPr kumimoji="0" lang="en-GB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for MSISDN 123456?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43C7CAB0-8092-4C79-8B86-5F561B3A0629}"/>
              </a:ext>
            </a:extLst>
          </p:cNvPr>
          <p:cNvSpPr/>
          <p:nvPr/>
        </p:nvSpPr>
        <p:spPr>
          <a:xfrm>
            <a:off x="16409987" y="10669065"/>
            <a:ext cx="4023360" cy="146431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You need to speak to DFSP A. It’s Ayesha</a:t>
            </a:r>
          </a:p>
        </p:txBody>
      </p:sp>
    </p:spTree>
    <p:extLst>
      <p:ext uri="{BB962C8B-B14F-4D97-AF65-F5344CB8AC3E}">
        <p14:creationId xmlns:p14="http://schemas.microsoft.com/office/powerpoint/2010/main" val="3595482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4113AB5-8170-8749-9F72-6B7D5265A9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5398" y="2310063"/>
            <a:ext cx="19707726" cy="10053386"/>
          </a:xfrm>
        </p:spPr>
        <p:txBody>
          <a:bodyPr>
            <a:noAutofit/>
          </a:bodyPr>
          <a:lstStyle/>
          <a:p>
            <a:pPr marL="1152524" lvl="1" indent="-685800">
              <a:spcBef>
                <a:spcPts val="600"/>
              </a:spcBef>
              <a:buFont typeface="+mj-lt"/>
              <a:buAutoNum type="arabicPeriod"/>
            </a:pPr>
            <a:r>
              <a:rPr lang="en-US" sz="4000" dirty="0">
                <a:solidFill>
                  <a:srgbClr val="005A83"/>
                </a:solidFill>
              </a:rPr>
              <a:t>“Service Oriented REST”-architecture (“</a:t>
            </a:r>
            <a:r>
              <a:rPr lang="en-US" sz="4000" dirty="0" err="1">
                <a:solidFill>
                  <a:srgbClr val="005A83"/>
                </a:solidFill>
              </a:rPr>
              <a:t>RESTish</a:t>
            </a:r>
            <a:r>
              <a:rPr lang="en-US" sz="4000" dirty="0">
                <a:solidFill>
                  <a:srgbClr val="005A83"/>
                </a:solidFill>
              </a:rPr>
              <a:t>”)</a:t>
            </a:r>
          </a:p>
          <a:p>
            <a:pPr marL="1152524" lvl="1" indent="-685800">
              <a:spcBef>
                <a:spcPts val="600"/>
              </a:spcBef>
              <a:buFont typeface="+mj-lt"/>
              <a:buAutoNum type="arabicPeriod"/>
            </a:pPr>
            <a:r>
              <a:rPr lang="en-US" sz="4000" dirty="0">
                <a:solidFill>
                  <a:srgbClr val="005A83"/>
                </a:solidFill>
              </a:rPr>
              <a:t>HTTP and HTTP over TLS</a:t>
            </a:r>
          </a:p>
          <a:p>
            <a:pPr marL="1152524" lvl="1" indent="-685800">
              <a:spcBef>
                <a:spcPts val="600"/>
              </a:spcBef>
              <a:buFont typeface="+mj-lt"/>
              <a:buAutoNum type="arabicPeriod"/>
            </a:pPr>
            <a:r>
              <a:rPr lang="en-US" sz="4000" dirty="0">
                <a:solidFill>
                  <a:srgbClr val="005A83"/>
                </a:solidFill>
              </a:rPr>
              <a:t>All services are asynchronous</a:t>
            </a:r>
          </a:p>
          <a:p>
            <a:pPr marL="1152524" lvl="1" indent="-685800">
              <a:spcBef>
                <a:spcPts val="600"/>
              </a:spcBef>
              <a:buFont typeface="+mj-lt"/>
              <a:buAutoNum type="arabicPeriod"/>
            </a:pPr>
            <a:r>
              <a:rPr lang="en-US" sz="4000" dirty="0">
                <a:solidFill>
                  <a:srgbClr val="005A83"/>
                </a:solidFill>
              </a:rPr>
              <a:t>Only HTTP status codes 2xx and 4xx in HTTP response. Any processing errors in a server are sent in callback</a:t>
            </a:r>
          </a:p>
          <a:p>
            <a:pPr marL="1152524" lvl="1" indent="-685800">
              <a:spcBef>
                <a:spcPts val="600"/>
              </a:spcBef>
              <a:buFont typeface="+mj-lt"/>
              <a:buAutoNum type="arabicPeriod"/>
            </a:pPr>
            <a:r>
              <a:rPr lang="en-US" sz="4000" dirty="0">
                <a:solidFill>
                  <a:srgbClr val="005A83"/>
                </a:solidFill>
              </a:rPr>
              <a:t>JSON is used as data exchange format</a:t>
            </a:r>
          </a:p>
          <a:p>
            <a:pPr marL="1152524" lvl="1" indent="-685800">
              <a:spcBef>
                <a:spcPts val="600"/>
              </a:spcBef>
              <a:buFont typeface="+mj-lt"/>
              <a:buAutoNum type="arabicPeriod"/>
            </a:pPr>
            <a:r>
              <a:rPr lang="en-US" sz="4000" dirty="0">
                <a:solidFill>
                  <a:srgbClr val="005A83"/>
                </a:solidFill>
              </a:rPr>
              <a:t>Represent irrevocable financial transactions: transfers may be reversed, but may not be cancelled</a:t>
            </a:r>
          </a:p>
          <a:p>
            <a:pPr marL="1152524" lvl="1" indent="-685800">
              <a:spcBef>
                <a:spcPts val="600"/>
              </a:spcBef>
              <a:buFont typeface="+mj-lt"/>
              <a:buAutoNum type="arabicPeriod"/>
            </a:pPr>
            <a:r>
              <a:rPr lang="en-US" sz="4000" dirty="0">
                <a:solidFill>
                  <a:srgbClr val="005A83"/>
                </a:solidFill>
              </a:rPr>
              <a:t>Idempotent GET and POST</a:t>
            </a:r>
          </a:p>
          <a:p>
            <a:pPr marL="2066924" lvl="3" indent="-685800">
              <a:spcBef>
                <a:spcPts val="600"/>
              </a:spcBef>
              <a:buFont typeface="+mj-lt"/>
              <a:buAutoNum type="alphaLcPeriod"/>
            </a:pPr>
            <a:r>
              <a:rPr lang="en-US" sz="4000" dirty="0">
                <a:solidFill>
                  <a:srgbClr val="005A83"/>
                </a:solidFill>
              </a:rPr>
              <a:t>POST is idempotent as long as same service ID is sent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144E7C-4551-3C40-8FF2-6C5EB2286ED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D91A16E7-7A4B-8846-8827-0EA931B1AFDA}" type="slidenum">
              <a:rPr lang="en-US" sz="200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/>
              <a:t>6</a:t>
            </a:fld>
            <a:endParaRPr lang="en-US" sz="200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EEFEAFD-AB44-BB4F-BCC0-D64103C1A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199" y="546557"/>
            <a:ext cx="18670587" cy="1511509"/>
          </a:xfrm>
        </p:spPr>
        <p:txBody>
          <a:bodyPr>
            <a:noAutofit/>
          </a:bodyPr>
          <a:lstStyle/>
          <a:p>
            <a:r>
              <a:rPr lang="en-US" sz="6600" dirty="0">
                <a:ea typeface="Arial Hebrew" charset="-79"/>
                <a:cs typeface="Arial Hebrew" charset="-79"/>
                <a:sym typeface="Ubuntu"/>
              </a:rPr>
              <a:t>API Introduction: General characteristics</a:t>
            </a:r>
            <a:endParaRPr lang="en-US" sz="6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7FDDBE-237D-1746-B191-3A40CA601ABA}"/>
              </a:ext>
            </a:extLst>
          </p:cNvPr>
          <p:cNvSpPr txBox="1"/>
          <p:nvPr/>
        </p:nvSpPr>
        <p:spPr>
          <a:xfrm>
            <a:off x="19151951" y="12615445"/>
            <a:ext cx="32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B0F0"/>
                </a:solidFill>
                <a:ea typeface="Arial Hebrew" charset="-79"/>
                <a:cs typeface="Arial Hebrew" charset="-79"/>
              </a:rPr>
              <a:t>ML OSS </a:t>
            </a:r>
            <a:r>
              <a:rPr lang="en-US" sz="1600" dirty="0">
                <a:solidFill>
                  <a:srgbClr val="00B0F0"/>
                </a:solidFill>
                <a:ea typeface="Arial Hebrew" charset="-79"/>
                <a:cs typeface="Arial Hebrew" charset="-79"/>
              </a:rPr>
              <a:t>for</a:t>
            </a:r>
            <a:r>
              <a:rPr lang="en-US" sz="2400" dirty="0">
                <a:solidFill>
                  <a:srgbClr val="00B0F0"/>
                </a:solidFill>
                <a:ea typeface="Arial Hebrew" charset="-79"/>
                <a:cs typeface="Arial Hebrew" charset="-79"/>
              </a:rPr>
              <a:t> BMGF</a:t>
            </a:r>
          </a:p>
        </p:txBody>
      </p:sp>
    </p:spTree>
    <p:extLst>
      <p:ext uri="{BB962C8B-B14F-4D97-AF65-F5344CB8AC3E}">
        <p14:creationId xmlns:p14="http://schemas.microsoft.com/office/powerpoint/2010/main" val="213658023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7987" y="730251"/>
            <a:ext cx="21031200" cy="1464310"/>
          </a:xfrm>
        </p:spPr>
        <p:txBody>
          <a:bodyPr/>
          <a:lstStyle/>
          <a:p>
            <a:r>
              <a:rPr lang="en-GB" dirty="0"/>
              <a:t>Request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Payer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7977187" y="9133840"/>
            <a:ext cx="8432800" cy="2743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Mojaloop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Switch</a:t>
            </a:r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F636E7F9-A7E3-42E5-8171-2A32683F396D}"/>
              </a:ext>
            </a:extLst>
          </p:cNvPr>
          <p:cNvSpPr/>
          <p:nvPr/>
        </p:nvSpPr>
        <p:spPr>
          <a:xfrm>
            <a:off x="16409987" y="8776531"/>
            <a:ext cx="4023360" cy="2978589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I’d like you to ask your customer Ayesha to pay me 1000 ZAR, please</a:t>
            </a:r>
          </a:p>
        </p:txBody>
      </p:sp>
      <p:sp>
        <p:nvSpPr>
          <p:cNvPr id="26" name="Speech Bubble: Rectangle 25">
            <a:extLst>
              <a:ext uri="{FF2B5EF4-FFF2-40B4-BE49-F238E27FC236}">
                <a16:creationId xmlns:a16="http://schemas.microsoft.com/office/drawing/2014/main" id="{124E74FA-ED82-4CEE-8457-4CBFAB1260FA}"/>
              </a:ext>
            </a:extLst>
          </p:cNvPr>
          <p:cNvSpPr/>
          <p:nvPr/>
        </p:nvSpPr>
        <p:spPr>
          <a:xfrm>
            <a:off x="6255520" y="3922520"/>
            <a:ext cx="8432799" cy="1948441"/>
          </a:xfrm>
          <a:prstGeom prst="wedgeRectCallout">
            <a:avLst>
              <a:gd name="adj1" fmla="val 80440"/>
              <a:gd name="adj2" fmla="val 228745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/>
              <a:t>POST/</a:t>
            </a:r>
            <a:r>
              <a:rPr lang="en-GB" sz="3200" dirty="0" err="1"/>
              <a:t>transactionRequests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83457018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7987" y="730251"/>
            <a:ext cx="21031200" cy="1464310"/>
          </a:xfrm>
        </p:spPr>
        <p:txBody>
          <a:bodyPr/>
          <a:lstStyle/>
          <a:p>
            <a:r>
              <a:rPr lang="en-GB" dirty="0"/>
              <a:t>Request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Payer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8417607" y="9133840"/>
            <a:ext cx="7992380" cy="2743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Mojaloop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Switch</a:t>
            </a:r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F636E7F9-A7E3-42E5-8171-2A32683F396D}"/>
              </a:ext>
            </a:extLst>
          </p:cNvPr>
          <p:cNvSpPr/>
          <p:nvPr/>
        </p:nvSpPr>
        <p:spPr>
          <a:xfrm>
            <a:off x="16409987" y="8622707"/>
            <a:ext cx="4023360" cy="3132413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I’d like you to ask your customer Ayesha to pay me 1000 ZAR, please</a:t>
            </a:r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5F2BD4EC-B415-466D-8E8A-3F9128767FC8}"/>
              </a:ext>
            </a:extLst>
          </p:cNvPr>
          <p:cNvSpPr/>
          <p:nvPr/>
        </p:nvSpPr>
        <p:spPr>
          <a:xfrm>
            <a:off x="4394247" y="8811046"/>
            <a:ext cx="4023360" cy="3132413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I’d like you to ask your customer Ayesha to pay me 1000 ZAR, please</a:t>
            </a:r>
          </a:p>
        </p:txBody>
      </p:sp>
    </p:spTree>
    <p:extLst>
      <p:ext uri="{BB962C8B-B14F-4D97-AF65-F5344CB8AC3E}">
        <p14:creationId xmlns:p14="http://schemas.microsoft.com/office/powerpoint/2010/main" val="223798479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7987" y="730251"/>
            <a:ext cx="21031200" cy="1464310"/>
          </a:xfrm>
        </p:spPr>
        <p:txBody>
          <a:bodyPr/>
          <a:lstStyle/>
          <a:p>
            <a:r>
              <a:rPr lang="en-GB" dirty="0"/>
              <a:t>Request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Payer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8417607" y="4708733"/>
            <a:ext cx="7992380" cy="71683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Mojaloop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Switch</a:t>
            </a:r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F636E7F9-A7E3-42E5-8171-2A32683F396D}"/>
              </a:ext>
            </a:extLst>
          </p:cNvPr>
          <p:cNvSpPr/>
          <p:nvPr/>
        </p:nvSpPr>
        <p:spPr>
          <a:xfrm>
            <a:off x="16409987" y="5024927"/>
            <a:ext cx="4023360" cy="3132413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I’d like you to ask your customer Ayesha to pay me 1000 ZAR, please</a:t>
            </a:r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5F2BD4EC-B415-466D-8E8A-3F9128767FC8}"/>
              </a:ext>
            </a:extLst>
          </p:cNvPr>
          <p:cNvSpPr/>
          <p:nvPr/>
        </p:nvSpPr>
        <p:spPr>
          <a:xfrm>
            <a:off x="4394247" y="5213266"/>
            <a:ext cx="4023360" cy="3132413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I’d like you to ask your customer Ayesha to pay me 1000 ZAR, please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8FCB459E-4259-4964-AC14-9EB335ACFD0B}"/>
              </a:ext>
            </a:extLst>
          </p:cNvPr>
          <p:cNvSpPr/>
          <p:nvPr/>
        </p:nvSpPr>
        <p:spPr>
          <a:xfrm>
            <a:off x="4482147" y="9439870"/>
            <a:ext cx="393546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OK, will do</a:t>
            </a:r>
          </a:p>
        </p:txBody>
      </p: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C3EAC5D7-DF25-4F91-BEB1-865F0382983A}"/>
              </a:ext>
            </a:extLst>
          </p:cNvPr>
          <p:cNvSpPr/>
          <p:nvPr/>
        </p:nvSpPr>
        <p:spPr>
          <a:xfrm>
            <a:off x="6819542" y="1111452"/>
            <a:ext cx="8432799" cy="1948441"/>
          </a:xfrm>
          <a:prstGeom prst="wedgeRectCallout">
            <a:avLst>
              <a:gd name="adj1" fmla="val -58902"/>
              <a:gd name="adj2" fmla="val 392780"/>
            </a:avLst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/>
              <a:t>PUT/</a:t>
            </a:r>
            <a:r>
              <a:rPr lang="en-GB" sz="3200" dirty="0" err="1"/>
              <a:t>transactionRequests</a:t>
            </a:r>
            <a:r>
              <a:rPr lang="en-GB" sz="3200" dirty="0"/>
              <a:t>/85feac2f-39b2-491b-817e-4a03203d4f14</a:t>
            </a:r>
          </a:p>
        </p:txBody>
      </p:sp>
    </p:spTree>
    <p:extLst>
      <p:ext uri="{BB962C8B-B14F-4D97-AF65-F5344CB8AC3E}">
        <p14:creationId xmlns:p14="http://schemas.microsoft.com/office/powerpoint/2010/main" val="120513985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7987" y="730251"/>
            <a:ext cx="21031200" cy="1464310"/>
          </a:xfrm>
        </p:spPr>
        <p:txBody>
          <a:bodyPr/>
          <a:lstStyle/>
          <a:p>
            <a:r>
              <a:rPr lang="en-GB" dirty="0"/>
              <a:t>Request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Payer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8417607" y="4708733"/>
            <a:ext cx="7992380" cy="71683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Mojaloop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Switch</a:t>
            </a:r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F636E7F9-A7E3-42E5-8171-2A32683F396D}"/>
              </a:ext>
            </a:extLst>
          </p:cNvPr>
          <p:cNvSpPr/>
          <p:nvPr/>
        </p:nvSpPr>
        <p:spPr>
          <a:xfrm>
            <a:off x="16409987" y="5024927"/>
            <a:ext cx="4023360" cy="3132413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I’d like you to ask your customer Ayesha to pay me 1000 ZAR, please</a:t>
            </a:r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5F2BD4EC-B415-466D-8E8A-3F9128767FC8}"/>
              </a:ext>
            </a:extLst>
          </p:cNvPr>
          <p:cNvSpPr/>
          <p:nvPr/>
        </p:nvSpPr>
        <p:spPr>
          <a:xfrm>
            <a:off x="4394247" y="5213266"/>
            <a:ext cx="4023360" cy="3132413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I’d like you to ask your customer Ayesha to pay me 1000 ZAR, please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8FCB459E-4259-4964-AC14-9EB335ACFD0B}"/>
              </a:ext>
            </a:extLst>
          </p:cNvPr>
          <p:cNvSpPr/>
          <p:nvPr/>
        </p:nvSpPr>
        <p:spPr>
          <a:xfrm>
            <a:off x="4482147" y="9439870"/>
            <a:ext cx="393546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OK, will do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4E4F8E3-28EC-4B65-9B42-CD95B4488417}"/>
              </a:ext>
            </a:extLst>
          </p:cNvPr>
          <p:cNvSpPr/>
          <p:nvPr/>
        </p:nvSpPr>
        <p:spPr>
          <a:xfrm>
            <a:off x="16409987" y="9579067"/>
            <a:ext cx="402336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OK, will do</a:t>
            </a:r>
          </a:p>
        </p:txBody>
      </p:sp>
    </p:spTree>
    <p:extLst>
      <p:ext uri="{BB962C8B-B14F-4D97-AF65-F5344CB8AC3E}">
        <p14:creationId xmlns:p14="http://schemas.microsoft.com/office/powerpoint/2010/main" val="122682232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3C561-940E-4E7A-89B4-3ECCFDD2A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7987" y="730251"/>
            <a:ext cx="21031200" cy="1464310"/>
          </a:xfrm>
        </p:spPr>
        <p:txBody>
          <a:bodyPr/>
          <a:lstStyle/>
          <a:p>
            <a:r>
              <a:rPr lang="en-GB" dirty="0">
                <a:hlinkClick r:id="rId2" action="ppaction://hlinksldjump"/>
              </a:rPr>
              <a:t>And next…</a:t>
            </a:r>
            <a:endParaRPr lang="en-GB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C7729AE-3C01-427B-B54D-4F6BA05E2B13}"/>
              </a:ext>
            </a:extLst>
          </p:cNvPr>
          <p:cNvSpPr/>
          <p:nvPr/>
        </p:nvSpPr>
        <p:spPr>
          <a:xfrm>
            <a:off x="156622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Payer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A)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106C31F-2623-46CD-AF17-7FF898453225}"/>
              </a:ext>
            </a:extLst>
          </p:cNvPr>
          <p:cNvSpPr/>
          <p:nvPr/>
        </p:nvSpPr>
        <p:spPr>
          <a:xfrm>
            <a:off x="20433347" y="2854960"/>
            <a:ext cx="2915920" cy="1047496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Payee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DFSP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(DFSP B)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607F939-0F06-46C3-90DF-F66219AF0535}"/>
              </a:ext>
            </a:extLst>
          </p:cNvPr>
          <p:cNvSpPr/>
          <p:nvPr/>
        </p:nvSpPr>
        <p:spPr>
          <a:xfrm>
            <a:off x="8417607" y="4708733"/>
            <a:ext cx="7992380" cy="71683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3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Mojaloop</a:t>
            </a:r>
            <a:r>
              <a:rPr kumimoji="0" lang="en-GB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Switch</a:t>
            </a:r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F636E7F9-A7E3-42E5-8171-2A32683F396D}"/>
              </a:ext>
            </a:extLst>
          </p:cNvPr>
          <p:cNvSpPr/>
          <p:nvPr/>
        </p:nvSpPr>
        <p:spPr>
          <a:xfrm>
            <a:off x="16409987" y="5024927"/>
            <a:ext cx="4023360" cy="3132413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I’d like you to ask your customer Ayesha to pay me 1000 ZAR, please</a:t>
            </a:r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5F2BD4EC-B415-466D-8E8A-3F9128767FC8}"/>
              </a:ext>
            </a:extLst>
          </p:cNvPr>
          <p:cNvSpPr/>
          <p:nvPr/>
        </p:nvSpPr>
        <p:spPr>
          <a:xfrm>
            <a:off x="4394247" y="5213266"/>
            <a:ext cx="4023360" cy="3132413"/>
          </a:xfrm>
          <a:prstGeom prst="lef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I’d like you to ask your customer Ayesha to pay me 1000 ZAR, please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8FCB459E-4259-4964-AC14-9EB335ACFD0B}"/>
              </a:ext>
            </a:extLst>
          </p:cNvPr>
          <p:cNvSpPr/>
          <p:nvPr/>
        </p:nvSpPr>
        <p:spPr>
          <a:xfrm>
            <a:off x="4482147" y="9439870"/>
            <a:ext cx="393546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OK, will do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4E4F8E3-28EC-4B65-9B42-CD95B4488417}"/>
              </a:ext>
            </a:extLst>
          </p:cNvPr>
          <p:cNvSpPr/>
          <p:nvPr/>
        </p:nvSpPr>
        <p:spPr>
          <a:xfrm>
            <a:off x="16409987" y="9579067"/>
            <a:ext cx="4023360" cy="124968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OK, will do</a:t>
            </a:r>
          </a:p>
        </p:txBody>
      </p:sp>
    </p:spTree>
    <p:extLst>
      <p:ext uri="{BB962C8B-B14F-4D97-AF65-F5344CB8AC3E}">
        <p14:creationId xmlns:p14="http://schemas.microsoft.com/office/powerpoint/2010/main" val="88444987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04759D-053E-4EDD-8627-A7B5C87AE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6503" y="2194560"/>
            <a:ext cx="13114168" cy="98171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400F9B-1289-46BB-B93A-BAC79C768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Simples…</a:t>
            </a:r>
          </a:p>
        </p:txBody>
      </p:sp>
    </p:spTree>
    <p:extLst>
      <p:ext uri="{BB962C8B-B14F-4D97-AF65-F5344CB8AC3E}">
        <p14:creationId xmlns:p14="http://schemas.microsoft.com/office/powerpoint/2010/main" val="1496626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144E7C-4551-3C40-8FF2-6C5EB2286ED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D91A16E7-7A4B-8846-8827-0EA931B1AFDA}" type="slidenum">
              <a:rPr lang="en-US" sz="200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/>
              <a:t>7</a:t>
            </a:fld>
            <a:endParaRPr lang="en-US" sz="200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EEFEAFD-AB44-BB4F-BCC0-D64103C1A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387" y="135976"/>
            <a:ext cx="18440400" cy="1191284"/>
          </a:xfrm>
        </p:spPr>
        <p:txBody>
          <a:bodyPr>
            <a:normAutofit fontScale="90000"/>
          </a:bodyPr>
          <a:lstStyle/>
          <a:p>
            <a:r>
              <a:rPr lang="en-US" dirty="0">
                <a:ea typeface="Arial Hebrew" charset="-79"/>
                <a:cs typeface="Arial Hebrew" charset="-79"/>
                <a:sym typeface="Ubuntu"/>
              </a:rPr>
              <a:t>API Introduction: Error Handling</a:t>
            </a:r>
            <a:endParaRPr lang="en-US" dirty="0"/>
          </a:p>
        </p:txBody>
      </p:sp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46AA5CF6-67F1-C049-89F9-388E5AD4D6AC}"/>
              </a:ext>
            </a:extLst>
          </p:cNvPr>
          <p:cNvSpPr txBox="1">
            <a:spLocks/>
          </p:cNvSpPr>
          <p:nvPr/>
        </p:nvSpPr>
        <p:spPr>
          <a:xfrm>
            <a:off x="3305453" y="2698654"/>
            <a:ext cx="7820100" cy="110799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66724" indent="0">
              <a:buNone/>
            </a:pPr>
            <a:r>
              <a:rPr lang="en-US" sz="3600" dirty="0">
                <a:solidFill>
                  <a:srgbClr val="005A83"/>
                </a:solidFill>
                <a:latin typeface="+mj-lt"/>
              </a:rPr>
              <a:t>Client missing accepted response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F6F5ABE-9FE4-AD48-993F-20B3686D50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411" y="4376238"/>
            <a:ext cx="7362900" cy="691963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8D64EAC-75CC-7743-820F-9762C3A753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1712" y="4376238"/>
            <a:ext cx="7183402" cy="691232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4" name="Text Placeholder 1">
            <a:extLst>
              <a:ext uri="{FF2B5EF4-FFF2-40B4-BE49-F238E27FC236}">
                <a16:creationId xmlns:a16="http://schemas.microsoft.com/office/drawing/2014/main" id="{C6AB723E-C013-1D44-B5F6-3C2F6C3E281D}"/>
              </a:ext>
            </a:extLst>
          </p:cNvPr>
          <p:cNvSpPr txBox="1">
            <a:spLocks/>
          </p:cNvSpPr>
          <p:nvPr/>
        </p:nvSpPr>
        <p:spPr>
          <a:xfrm>
            <a:off x="12692213" y="2729917"/>
            <a:ext cx="7362900" cy="553998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/>
              <a:buNone/>
              <a:tabLst/>
              <a:defRPr sz="14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+mn-ea"/>
                <a:cs typeface="Arial"/>
              </a:defRPr>
            </a:lvl1pPr>
            <a:lvl2pPr marL="461963" indent="-185738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charset="0"/>
              <a:buChar char="•"/>
              <a:tabLst/>
              <a:defRPr sz="1400" kern="12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+mn-ea"/>
                <a:cs typeface="Arial"/>
              </a:defRPr>
            </a:lvl2pPr>
            <a:lvl3pPr marL="806450" indent="-1651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charset="0"/>
              <a:buChar char="•"/>
              <a:tabLst/>
              <a:defRPr sz="1400" kern="12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+mn-ea"/>
                <a:cs typeface="Arial"/>
              </a:defRPr>
            </a:lvl3pPr>
            <a:lvl4pPr marL="1149350" indent="-17145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charset="0"/>
              <a:buChar char="•"/>
              <a:tabLst/>
              <a:defRPr sz="1400" kern="12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+mn-ea"/>
                <a:cs typeface="Arial"/>
              </a:defRPr>
            </a:lvl4pPr>
            <a:lvl5pPr marL="1485900" indent="-201613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charset="0"/>
              <a:buChar char="•"/>
              <a:tabLst/>
              <a:defRPr sz="1400" kern="120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38224" indent="-5715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005A83"/>
                </a:solidFill>
                <a:latin typeface="+mj-lt"/>
              </a:rPr>
              <a:t>Client missing callback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83703A-67D1-FC44-ACBA-15CF3AFAB39A}"/>
              </a:ext>
            </a:extLst>
          </p:cNvPr>
          <p:cNvSpPr txBox="1"/>
          <p:nvPr/>
        </p:nvSpPr>
        <p:spPr>
          <a:xfrm>
            <a:off x="19151951" y="12615445"/>
            <a:ext cx="32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B0F0"/>
                </a:solidFill>
                <a:ea typeface="Arial Hebrew" charset="-79"/>
                <a:cs typeface="Arial Hebrew" charset="-79"/>
              </a:rPr>
              <a:t>ML OSS </a:t>
            </a:r>
            <a:r>
              <a:rPr lang="en-US" sz="1600" dirty="0">
                <a:solidFill>
                  <a:srgbClr val="00B0F0"/>
                </a:solidFill>
                <a:ea typeface="Arial Hebrew" charset="-79"/>
                <a:cs typeface="Arial Hebrew" charset="-79"/>
              </a:rPr>
              <a:t>for</a:t>
            </a:r>
            <a:r>
              <a:rPr lang="en-US" sz="2400" dirty="0">
                <a:solidFill>
                  <a:srgbClr val="00B0F0"/>
                </a:solidFill>
                <a:ea typeface="Arial Hebrew" charset="-79"/>
                <a:cs typeface="Arial Hebrew" charset="-79"/>
              </a:rPr>
              <a:t> BMGF</a:t>
            </a:r>
          </a:p>
        </p:txBody>
      </p:sp>
    </p:spTree>
    <p:extLst>
      <p:ext uri="{BB962C8B-B14F-4D97-AF65-F5344CB8AC3E}">
        <p14:creationId xmlns:p14="http://schemas.microsoft.com/office/powerpoint/2010/main" val="3164450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D144E7C-4551-3C40-8FF2-6C5EB2286ED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/>
        <p:txBody>
          <a:bodyPr/>
          <a:lstStyle/>
          <a:p>
            <a:fld id="{D91A16E7-7A4B-8846-8827-0EA931B1AFDA}" type="slidenum">
              <a:rPr lang="en-US" sz="200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/>
              <a:t>8</a:t>
            </a:fld>
            <a:endParaRPr lang="en-US" sz="200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EEFEAFD-AB44-BB4F-BCC0-D64103C1A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1602751"/>
          </a:xfrm>
        </p:spPr>
        <p:txBody>
          <a:bodyPr/>
          <a:lstStyle/>
          <a:p>
            <a:r>
              <a:rPr lang="en-US" sz="5600" dirty="0">
                <a:ea typeface="Arial Hebrew" charset="-79"/>
                <a:cs typeface="Arial Hebrew" charset="-79"/>
                <a:sym typeface="Ubuntu"/>
              </a:rPr>
              <a:t>API Introduction: HTTP Mechanism - Errors</a:t>
            </a:r>
            <a:endParaRPr lang="en-US" sz="5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F2B7676-6EB7-9B4C-AAE0-BFD6A3F08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9393" y="3030964"/>
            <a:ext cx="17828388" cy="76540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A1036C-D735-8549-81F6-1FCBA8431294}"/>
              </a:ext>
            </a:extLst>
          </p:cNvPr>
          <p:cNvSpPr txBox="1"/>
          <p:nvPr/>
        </p:nvSpPr>
        <p:spPr>
          <a:xfrm>
            <a:off x="19151951" y="12615445"/>
            <a:ext cx="32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B0F0"/>
                </a:solidFill>
                <a:ea typeface="Arial Hebrew" charset="-79"/>
                <a:cs typeface="Arial Hebrew" charset="-79"/>
              </a:rPr>
              <a:t>ML OSS </a:t>
            </a:r>
            <a:r>
              <a:rPr lang="en-US" sz="1600" dirty="0">
                <a:solidFill>
                  <a:srgbClr val="00B0F0"/>
                </a:solidFill>
                <a:ea typeface="Arial Hebrew" charset="-79"/>
                <a:cs typeface="Arial Hebrew" charset="-79"/>
              </a:rPr>
              <a:t>for</a:t>
            </a:r>
            <a:r>
              <a:rPr lang="en-US" sz="2400" dirty="0">
                <a:solidFill>
                  <a:srgbClr val="00B0F0"/>
                </a:solidFill>
                <a:ea typeface="Arial Hebrew" charset="-79"/>
                <a:cs typeface="Arial Hebrew" charset="-79"/>
              </a:rPr>
              <a:t> BMGF</a:t>
            </a:r>
          </a:p>
        </p:txBody>
      </p:sp>
    </p:spTree>
    <p:extLst>
      <p:ext uri="{BB962C8B-B14F-4D97-AF65-F5344CB8AC3E}">
        <p14:creationId xmlns:p14="http://schemas.microsoft.com/office/powerpoint/2010/main" val="62699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82232-F8A4-461D-88BA-35799F2BA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 </a:t>
            </a:r>
            <a:r>
              <a:rPr lang="en-GB" dirty="0" err="1"/>
              <a:t>Mojaloop</a:t>
            </a:r>
            <a:r>
              <a:rPr lang="en-GB" dirty="0"/>
              <a:t> Transfer has three stages: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3486EE8-AE84-43E6-894A-33DCB877F219}"/>
              </a:ext>
            </a:extLst>
          </p:cNvPr>
          <p:cNvSpPr/>
          <p:nvPr/>
        </p:nvSpPr>
        <p:spPr>
          <a:xfrm>
            <a:off x="1677987" y="2672080"/>
            <a:ext cx="21132800" cy="24485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0" dirty="0"/>
              <a:t>Discovery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8435B031-B667-4938-84B0-01C6B4C3E6F8}"/>
              </a:ext>
            </a:extLst>
          </p:cNvPr>
          <p:cNvSpPr/>
          <p:nvPr/>
        </p:nvSpPr>
        <p:spPr>
          <a:xfrm>
            <a:off x="1576387" y="6441440"/>
            <a:ext cx="21132800" cy="244856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0" dirty="0"/>
              <a:t>Agreement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9820314-1B8B-41D7-A96A-878328AB6E29}"/>
              </a:ext>
            </a:extLst>
          </p:cNvPr>
          <p:cNvSpPr/>
          <p:nvPr/>
        </p:nvSpPr>
        <p:spPr>
          <a:xfrm>
            <a:off x="1474787" y="10210800"/>
            <a:ext cx="21132800" cy="2448560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2000" dirty="0"/>
              <a:t>Transfer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86A51B52-0A1B-4932-8E46-AD1AE0C46FA5}"/>
              </a:ext>
            </a:extLst>
          </p:cNvPr>
          <p:cNvSpPr/>
          <p:nvPr/>
        </p:nvSpPr>
        <p:spPr>
          <a:xfrm>
            <a:off x="11208067" y="5242560"/>
            <a:ext cx="1666240" cy="1066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7375F463-7D54-47F5-9262-0F8F4F654528}"/>
              </a:ext>
            </a:extLst>
          </p:cNvPr>
          <p:cNvSpPr/>
          <p:nvPr/>
        </p:nvSpPr>
        <p:spPr>
          <a:xfrm>
            <a:off x="11208067" y="9037320"/>
            <a:ext cx="1666240" cy="1066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3600"/>
          </a:p>
        </p:txBody>
      </p:sp>
    </p:spTree>
    <p:extLst>
      <p:ext uri="{BB962C8B-B14F-4D97-AF65-F5344CB8AC3E}">
        <p14:creationId xmlns:p14="http://schemas.microsoft.com/office/powerpoint/2010/main" val="9039502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AAC203550B4E40A8ED4C6A11385C01" ma:contentTypeVersion="11" ma:contentTypeDescription="Create a new document." ma:contentTypeScope="" ma:versionID="181c61fe5df22d1f59c38d74292c5168">
  <xsd:schema xmlns:xsd="http://www.w3.org/2001/XMLSchema" xmlns:xs="http://www.w3.org/2001/XMLSchema" xmlns:p="http://schemas.microsoft.com/office/2006/metadata/properties" xmlns:ns2="af12d3ca-d309-4d9b-872e-f669d895b06e" xmlns:ns3="6354f033-77ec-451f-a4b1-89785309665d" targetNamespace="http://schemas.microsoft.com/office/2006/metadata/properties" ma:root="true" ma:fieldsID="bd40b66ef5728273303597190f92243d" ns2:_="" ns3:_="">
    <xsd:import namespace="af12d3ca-d309-4d9b-872e-f669d895b06e"/>
    <xsd:import namespace="6354f033-77ec-451f-a4b1-89785309665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12d3ca-d309-4d9b-872e-f669d895b0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54f033-77ec-451f-a4b1-89785309665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EE3664A-EA3C-4E18-894D-9B94C9B30BD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f12d3ca-d309-4d9b-872e-f669d895b06e"/>
    <ds:schemaRef ds:uri="6354f033-77ec-451f-a4b1-8978530966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E880100-AD93-4165-9435-CF4F80F1243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1D56013-FFA3-4AA5-BFCF-7C4A0141612A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6291</TotalTime>
  <Words>3757</Words>
  <Application>Microsoft Office PowerPoint</Application>
  <PresentationFormat>Custom</PresentationFormat>
  <Paragraphs>922</Paragraphs>
  <Slides>65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69" baseType="lpstr">
      <vt:lpstr>Arial</vt:lpstr>
      <vt:lpstr>Calibri</vt:lpstr>
      <vt:lpstr>Wingdings</vt:lpstr>
      <vt:lpstr>Office Theme</vt:lpstr>
      <vt:lpstr>Anatomy of a Mojaloop Transfer</vt:lpstr>
      <vt:lpstr>Overview: Purpose</vt:lpstr>
      <vt:lpstr>Overview: Current State</vt:lpstr>
      <vt:lpstr>Overview: Document set</vt:lpstr>
      <vt:lpstr>Overview: Resources for Reference</vt:lpstr>
      <vt:lpstr>API Introduction: General characteristics</vt:lpstr>
      <vt:lpstr>API Introduction: Error Handling</vt:lpstr>
      <vt:lpstr>API Introduction: HTTP Mechanism - Errors</vt:lpstr>
      <vt:lpstr>A Mojaloop Transfer has three stages:</vt:lpstr>
      <vt:lpstr>The three stages</vt:lpstr>
      <vt:lpstr>The transfer model</vt:lpstr>
      <vt:lpstr>Discovery</vt:lpstr>
      <vt:lpstr>Discovery</vt:lpstr>
      <vt:lpstr>Discovery</vt:lpstr>
      <vt:lpstr>Discovery</vt:lpstr>
      <vt:lpstr>Discovery</vt:lpstr>
      <vt:lpstr>Discovery</vt:lpstr>
      <vt:lpstr>Discovery</vt:lpstr>
      <vt:lpstr>Discovery</vt:lpstr>
      <vt:lpstr>Agreement</vt:lpstr>
      <vt:lpstr>Agreement</vt:lpstr>
      <vt:lpstr>Agreement</vt:lpstr>
      <vt:lpstr>Agreement</vt:lpstr>
      <vt:lpstr>Agreement</vt:lpstr>
      <vt:lpstr>Agreement</vt:lpstr>
      <vt:lpstr>Agreement</vt:lpstr>
      <vt:lpstr>Mojaloop security considerations</vt:lpstr>
      <vt:lpstr>Mechanism 1: MTLS</vt:lpstr>
      <vt:lpstr>Mechanism 2: Non-repudiability</vt:lpstr>
      <vt:lpstr>Mechanism 3: two-phase commit</vt:lpstr>
      <vt:lpstr>Agreement</vt:lpstr>
      <vt:lpstr>Agreement</vt:lpstr>
      <vt:lpstr>Agreement</vt:lpstr>
      <vt:lpstr>Transfer</vt:lpstr>
      <vt:lpstr>Transfer</vt:lpstr>
      <vt:lpstr>Transfer</vt:lpstr>
      <vt:lpstr>Transfer</vt:lpstr>
      <vt:lpstr>Transfer</vt:lpstr>
      <vt:lpstr>Transfer</vt:lpstr>
      <vt:lpstr>Transfer</vt:lpstr>
      <vt:lpstr>Transfer</vt:lpstr>
      <vt:lpstr>Transfer</vt:lpstr>
      <vt:lpstr>Transfer</vt:lpstr>
      <vt:lpstr>Transfer</vt:lpstr>
      <vt:lpstr>Transfer</vt:lpstr>
      <vt:lpstr>Transfer</vt:lpstr>
      <vt:lpstr>Transfer</vt:lpstr>
      <vt:lpstr>Transfer</vt:lpstr>
      <vt:lpstr>The merchant request to pay</vt:lpstr>
      <vt:lpstr>Discovery</vt:lpstr>
      <vt:lpstr>Discovery</vt:lpstr>
      <vt:lpstr>Discovery</vt:lpstr>
      <vt:lpstr>Discovery</vt:lpstr>
      <vt:lpstr>Discovery</vt:lpstr>
      <vt:lpstr>Discovery</vt:lpstr>
      <vt:lpstr>Discovery</vt:lpstr>
      <vt:lpstr>Discovery</vt:lpstr>
      <vt:lpstr>Discovery</vt:lpstr>
      <vt:lpstr>Discovery</vt:lpstr>
      <vt:lpstr>Request</vt:lpstr>
      <vt:lpstr>Request</vt:lpstr>
      <vt:lpstr>Request</vt:lpstr>
      <vt:lpstr>Request</vt:lpstr>
      <vt:lpstr>And next…</vt:lpstr>
      <vt:lpstr>Simples…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Tudor Vedeanu</dc:creator>
  <cp:lastModifiedBy>Michael Richards</cp:lastModifiedBy>
  <cp:revision>26</cp:revision>
  <dcterms:created xsi:type="dcterms:W3CDTF">2020-01-08T21:13:28Z</dcterms:created>
  <dcterms:modified xsi:type="dcterms:W3CDTF">2020-06-24T14:27:26Z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0x01010028AAC203550B4E40A8ED4C6A11385C01</vt:lpwstr>
  </property>
</Properties>
</file>

<file path=docProps/thumbnail.jpeg>
</file>